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FBA87-B24B-4C5F-918B-9946029CD4BA}" type="datetimeFigureOut">
              <a:rPr lang="en-US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6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9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9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3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4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8AB5-9871-493E-B102-3F8AA8283F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2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6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69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381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3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02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7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1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5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4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8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Engleski_jezik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h.wikipedia.org/wiki/Podatak" TargetMode="External"/><Relationship Id="rId5" Type="http://schemas.openxmlformats.org/officeDocument/2006/relationships/hyperlink" Target="https://sh.wikipedia.org/wiki/Ra%C4%8Dunalne_mre%C5%BEe" TargetMode="External"/><Relationship Id="rId4" Type="http://schemas.openxmlformats.org/officeDocument/2006/relationships/hyperlink" Target="https://sh.wikipedia.org/wiki/Kompjut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Analogni_sign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sh.wikipedia.org/wiki/Internet" TargetMode="External"/><Relationship Id="rId4" Type="http://schemas.openxmlformats.org/officeDocument/2006/relationships/hyperlink" Target="https://sh.wikipedia.org/wiki/Digitalni_sign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Engleski_jezi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sh.wikipedia.org/wiki/Ra%C4%8Dunar" TargetMode="External"/><Relationship Id="rId4" Type="http://schemas.openxmlformats.org/officeDocument/2006/relationships/hyperlink" Target="https://sh.wikipedia.org/w/index.php?title=LAN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h.wikipedia.org/w/index.php?title=Dobavlja%C4%8D_internet_usluge&amp;action=edit&amp;redlink=1" TargetMode="External"/><Relationship Id="rId3" Type="http://schemas.openxmlformats.org/officeDocument/2006/relationships/hyperlink" Target="https://sh.wikipedia.org/wiki/Engleski_jezik" TargetMode="External"/><Relationship Id="rId7" Type="http://schemas.openxmlformats.org/officeDocument/2006/relationships/hyperlink" Target="https://sh.wikipedia.org/wiki/Inter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h.wikipedia.org/w/index.php?title=Lokalna_ra%C4%8Dunarska_mre%C5%BEa&amp;action=edit&amp;redlink=1" TargetMode="External"/><Relationship Id="rId5" Type="http://schemas.openxmlformats.org/officeDocument/2006/relationships/hyperlink" Target="https://sh.wikipedia.org/wiki/Ra%C4%8Dunarska_mre%C5%BEa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sh.wikipedia.org/wiki/Ra%C4%8Dunar" TargetMode="External"/><Relationship Id="rId9" Type="http://schemas.openxmlformats.org/officeDocument/2006/relationships/hyperlink" Target="https://sh.wikipedia.org/wiki/ADS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307975"/>
            <a:ext cx="11052175" cy="193851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0000"/>
                </a:solidFill>
                <a:latin typeface="Arial Black"/>
              </a:rPr>
              <a:t>MREŽNI UREĐAJI</a:t>
            </a:r>
            <a:endParaRPr lang="en-US" sz="6000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4334780"/>
            <a:ext cx="6089650" cy="14564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 Black"/>
              </a:rPr>
              <a:t>ARSENIJEVIĆ MILOŠ         VIII-3</a:t>
            </a:r>
            <a:endParaRPr lang="en-US" sz="3200" dirty="0">
              <a:solidFill>
                <a:schemeClr val="tx1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390525"/>
            <a:ext cx="11002962" cy="838717"/>
          </a:xfrm>
        </p:spPr>
        <p:txBody>
          <a:bodyPr>
            <a:normAutofit/>
          </a:bodyPr>
          <a:lstStyle/>
          <a:p>
            <a:r>
              <a:rPr lang="en-US" dirty="0"/>
              <a:t>                  </a:t>
            </a:r>
            <a:r>
              <a:rPr lang="en-US" dirty="0">
                <a:solidFill>
                  <a:srgbClr val="000000"/>
                </a:solidFill>
                <a:latin typeface="Arial Black"/>
              </a:rPr>
              <a:t>  SADRŽAJ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300" y="1776413"/>
            <a:ext cx="4235632" cy="42449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 Black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Arial Black"/>
              </a:rPr>
              <a:t>MREŽNE KARTICE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000000"/>
                </a:solidFill>
                <a:latin typeface="Arial Black"/>
              </a:rPr>
              <a:t>-MODEM</a:t>
            </a:r>
            <a:endParaRPr lang="en-US" dirty="0">
              <a:solidFill>
                <a:schemeClr val="tx1"/>
              </a:solidFill>
              <a:latin typeface="Arial Black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 Black"/>
              </a:rPr>
              <a:t>-SVIČ</a:t>
            </a:r>
            <a:endParaRPr lang="en-US" sz="2400" dirty="0">
              <a:solidFill>
                <a:schemeClr val="tx1"/>
              </a:solidFill>
              <a:latin typeface="Arial Black"/>
            </a:endParaRPr>
          </a:p>
          <a:p>
            <a:r>
              <a:rPr lang="en-US" dirty="0">
                <a:solidFill>
                  <a:srgbClr val="000000"/>
                </a:solidFill>
                <a:latin typeface="Arial Black"/>
              </a:rPr>
              <a:t>-RUTER</a:t>
            </a:r>
            <a:endParaRPr lang="en-US" dirty="0">
              <a:solidFill>
                <a:schemeClr val="tx1"/>
              </a:solidFill>
              <a:latin typeface="Arial Black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 Black"/>
              </a:rPr>
              <a:t>-HAB</a:t>
            </a:r>
            <a:endParaRPr lang="en-US" sz="2400" dirty="0">
              <a:solidFill>
                <a:schemeClr val="tx1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881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309563"/>
            <a:ext cx="10971212" cy="904313"/>
          </a:xfrm>
        </p:spPr>
        <p:txBody>
          <a:bodyPr/>
          <a:lstStyle/>
          <a:p>
            <a:r>
              <a:rPr lang="en-US" dirty="0"/>
              <a:t>                 </a:t>
            </a:r>
            <a:r>
              <a:rPr lang="en-US" dirty="0">
                <a:solidFill>
                  <a:srgbClr val="000000"/>
                </a:solidFill>
                <a:latin typeface="Arial Black"/>
              </a:rPr>
              <a:t>  MREŽNE KARTICE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1481138"/>
            <a:ext cx="5432805" cy="4965700"/>
          </a:xfrm>
        </p:spPr>
        <p:txBody>
          <a:bodyPr/>
          <a:lstStyle/>
          <a:p>
            <a:r>
              <a:rPr lang="en-US" dirty="0">
                <a:solidFill>
                  <a:srgbClr val="0F496F"/>
                </a:solidFill>
              </a:rPr>
              <a:t>-</a:t>
            </a:r>
            <a:r>
              <a:rPr lang="en-US" b="1" dirty="0">
                <a:solidFill>
                  <a:srgbClr val="252525"/>
                </a:solidFill>
                <a:latin typeface="Century Gothic" charset="0"/>
              </a:rPr>
              <a:t>Mrežna kartica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(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3"/>
              </a:rPr>
              <a:t>engl.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Century Gothic" charset="0"/>
              </a:rPr>
              <a:t>Network card, NIC, network adapter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) je dio koji se brine za komunikaciju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4"/>
              </a:rPr>
              <a:t>računara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preko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5"/>
              </a:rPr>
              <a:t>računarske mreže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en-US" dirty="0">
                <a:solidFill>
                  <a:srgbClr val="252525"/>
                </a:solidFill>
                <a:latin typeface="Century Gothic" charset="0"/>
              </a:rPr>
              <a:t>-Danas postoje mrežne kartice u 10, 100,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1000 Mbit/s što označava propusnost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6"/>
              </a:rPr>
              <a:t>podataka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 koju može podnijeti jedna mrežna kartica.</a:t>
            </a:r>
            <a:endParaRPr lang="pl-PL" dirty="0">
              <a:solidFill>
                <a:schemeClr val="tx1"/>
              </a:solidFill>
              <a:latin typeface="Century Gothic" charset="0"/>
            </a:endParaRPr>
          </a:p>
        </p:txBody>
      </p:sp>
      <p:pic>
        <p:nvPicPr>
          <p:cNvPr id="4" name="Picture 3" descr="KARTIC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2663" y="1401763"/>
            <a:ext cx="4351056" cy="395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488920"/>
            <a:ext cx="10445598" cy="788988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</a:t>
            </a:r>
            <a:r>
              <a:rPr lang="en-US" dirty="0">
                <a:solidFill>
                  <a:srgbClr val="000000"/>
                </a:solidFill>
                <a:latin typeface="Arial Black"/>
              </a:rPr>
              <a:t>MODEM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1611313"/>
            <a:ext cx="4743861" cy="4656137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F496F"/>
                </a:solidFill>
              </a:rPr>
              <a:t>-</a:t>
            </a:r>
            <a:r>
              <a:rPr lang="en-US" b="1" dirty="0">
                <a:solidFill>
                  <a:srgbClr val="252525"/>
                </a:solidFill>
                <a:latin typeface="Century Gothic" charset="0"/>
              </a:rPr>
              <a:t>Modem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je skraćenica od </a:t>
            </a:r>
            <a:r>
              <a:rPr lang="en-US" i="1" dirty="0" err="1">
                <a:solidFill>
                  <a:srgbClr val="252525"/>
                </a:solidFill>
                <a:latin typeface="Century Gothic" charset="0"/>
              </a:rPr>
              <a:t>MODulate</a:t>
            </a:r>
            <a:r>
              <a:rPr lang="en-US" i="1" dirty="0">
                <a:solidFill>
                  <a:srgbClr val="252525"/>
                </a:solidFill>
                <a:latin typeface="Century Gothic" charset="0"/>
              </a:rPr>
              <a:t>/DEModulate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 i ona je ime za uređaj koji modulira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3"/>
              </a:rPr>
              <a:t>analogni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nosač signala (kao zvuk),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koji isto tako demodulira - dekodira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4"/>
              </a:rPr>
              <a:t>digitalni signal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sa analognog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nosača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l-PL" dirty="0">
                <a:solidFill>
                  <a:srgbClr val="252525"/>
                </a:solidFill>
                <a:latin typeface="Century Gothic" charset="0"/>
              </a:rPr>
              <a:t>-</a:t>
            </a:r>
            <a:r>
              <a:rPr lang="pl-PL" dirty="0" err="1">
                <a:solidFill>
                  <a:srgbClr val="252525"/>
                </a:solidFill>
                <a:latin typeface="Century Gothic" charset="0"/>
              </a:rPr>
              <a:t>Uglavnom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 </a:t>
            </a:r>
            <a:r>
              <a:rPr lang="pl-PL" dirty="0" err="1">
                <a:solidFill>
                  <a:srgbClr val="252525"/>
                </a:solidFill>
                <a:latin typeface="Century Gothic" charset="0"/>
              </a:rPr>
              <a:t>služi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 za </a:t>
            </a:r>
            <a:r>
              <a:rPr lang="pl-PL" dirty="0" err="1">
                <a:solidFill>
                  <a:srgbClr val="252525"/>
                </a:solidFill>
                <a:latin typeface="Century Gothic" charset="0"/>
              </a:rPr>
              <a:t>spajanje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 na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5"/>
              </a:rPr>
              <a:t>Internet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, no njime je moguće slati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primati telefaks (ako je to fax modem), programirati da glumi automatsku sekretaricu.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en-US" dirty="0">
                <a:solidFill>
                  <a:srgbClr val="252525"/>
                </a:solidFill>
                <a:latin typeface="Century Gothic" charset="0"/>
              </a:rPr>
              <a:t>-Radi tako da prevodi podatke koje dobije iz telefonske linije u podatke smeštene u računaru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obrnuto.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</p:txBody>
      </p:sp>
      <p:pic>
        <p:nvPicPr>
          <p:cNvPr id="4" name="Picture 3" descr="mode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7638" y="1757363"/>
            <a:ext cx="4413333" cy="42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5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538163"/>
            <a:ext cx="10724511" cy="674687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</a:t>
            </a:r>
            <a:r>
              <a:rPr lang="en-US" dirty="0">
                <a:solidFill>
                  <a:srgbClr val="000000"/>
                </a:solidFill>
                <a:latin typeface="Arial Black"/>
              </a:rPr>
              <a:t> svič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1497013"/>
            <a:ext cx="4825757" cy="4294187"/>
          </a:xfrm>
        </p:spPr>
        <p:txBody>
          <a:bodyPr/>
          <a:lstStyle/>
          <a:p>
            <a:r>
              <a:rPr lang="en-US" dirty="0">
                <a:solidFill>
                  <a:srgbClr val="0F496F"/>
                </a:solidFill>
              </a:rPr>
              <a:t>-</a:t>
            </a:r>
            <a:r>
              <a:rPr lang="en-US" b="1" dirty="0">
                <a:solidFill>
                  <a:srgbClr val="252525"/>
                </a:solidFill>
                <a:latin typeface="Century Gothic" charset="0"/>
              </a:rPr>
              <a:t>Svič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(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3"/>
              </a:rPr>
              <a:t>engl.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Century Gothic" charset="0"/>
              </a:rPr>
              <a:t>Switch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, na Srpskom, 'Komutator') je uređaj koji upravlja protok podataka između pojedinih računara na lokalnoj mreži (-{</a:t>
            </a:r>
            <a:r>
              <a:rPr lang="en-US" dirty="0">
                <a:solidFill>
                  <a:srgbClr val="A55858"/>
                </a:solidFill>
                <a:latin typeface="Century Gothic" charset="0"/>
                <a:hlinkClick r:id="rId4"/>
              </a:rPr>
              <a:t>LAN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}-).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en-US" dirty="0">
                <a:solidFill>
                  <a:srgbClr val="252525"/>
                </a:solidFill>
                <a:latin typeface="Century Gothic" charset="0"/>
              </a:rPr>
              <a:t>-Daje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5"/>
              </a:rPr>
              <a:t>računaru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punu brzinu jedne konekcije (recimo 10 -{Mbps}-) 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</p:txBody>
      </p:sp>
      <p:pic>
        <p:nvPicPr>
          <p:cNvPr id="4" name="Picture 3" descr="svi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5450" y="1663700"/>
            <a:ext cx="4449368" cy="438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8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0888578" cy="80645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</a:t>
            </a:r>
            <a:r>
              <a:rPr lang="en-US" dirty="0">
                <a:solidFill>
                  <a:srgbClr val="000000"/>
                </a:solidFill>
                <a:latin typeface="Arial Black"/>
              </a:rPr>
              <a:t>ruter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1906588"/>
            <a:ext cx="4825757" cy="388461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F496F"/>
                </a:solidFill>
              </a:rPr>
              <a:t>-</a:t>
            </a:r>
            <a:r>
              <a:rPr lang="en-US" b="1" dirty="0">
                <a:solidFill>
                  <a:srgbClr val="252525"/>
                </a:solidFill>
                <a:latin typeface="Century Gothic" charset="0"/>
              </a:rPr>
              <a:t>Ruter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ili </a:t>
            </a:r>
            <a:r>
              <a:rPr lang="en-US" b="1" dirty="0">
                <a:solidFill>
                  <a:srgbClr val="252525"/>
                </a:solidFill>
                <a:latin typeface="Century Gothic" charset="0"/>
              </a:rPr>
              <a:t>mrežni usmerivač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(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3"/>
              </a:rPr>
              <a:t>engl.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Century Gothic" charset="0"/>
              </a:rPr>
              <a:t>Router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) je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4"/>
              </a:rPr>
              <a:t>računarski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uređaj koji služi za međusobno povezivanje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5"/>
              </a:rPr>
              <a:t>računarskih mreža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l-PL" dirty="0">
                <a:solidFill>
                  <a:srgbClr val="252525"/>
                </a:solidFill>
                <a:latin typeface="Century Gothic" charset="0"/>
              </a:rPr>
              <a:t>-On ima funkciju da za svaki paket podataka odredi putanju - </a:t>
            </a:r>
            <a:r>
              <a:rPr lang="en-US" b="1" dirty="0">
                <a:solidFill>
                  <a:srgbClr val="252525"/>
                </a:solidFill>
                <a:latin typeface="Century Gothic" charset="0"/>
              </a:rPr>
              <a:t>rutu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kojom treba taj paket da ide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da taj isti paket prosledi sledećem uređaju u nizu.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en-US" dirty="0">
                <a:solidFill>
                  <a:srgbClr val="252525"/>
                </a:solidFill>
                <a:latin typeface="Century Gothic" charset="0"/>
              </a:rPr>
              <a:t>- U malim lokalnim mrežama (</a:t>
            </a:r>
            <a:r>
              <a:rPr lang="en-US" dirty="0">
                <a:solidFill>
                  <a:srgbClr val="A55858"/>
                </a:solidFill>
                <a:latin typeface="Century Gothic" charset="0"/>
                <a:hlinkClick r:id="rId6"/>
              </a:rPr>
              <a:t>LAN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) ruter se obično postavlja da bude veza između same mreže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7"/>
              </a:rPr>
              <a:t>Interneta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. Tako na primer</a:t>
            </a:r>
            <a:r>
              <a:rPr lang="en-US" i="1" dirty="0">
                <a:solidFill>
                  <a:srgbClr val="252525"/>
                </a:solidFill>
                <a:latin typeface="Century Gothic" charset="0"/>
              </a:rPr>
              <a:t>ADSL ruter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služi kao veza između kućne mreže </a:t>
            </a:r>
            <a:r>
              <a:rPr lang="en-US" dirty="0" err="1">
                <a:solidFill>
                  <a:srgbClr val="252525"/>
                </a:solidFill>
                <a:latin typeface="Century Gothic" charset="0"/>
              </a:rPr>
              <a:t>i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mreže </a:t>
            </a:r>
            <a:r>
              <a:rPr lang="en-US" dirty="0">
                <a:solidFill>
                  <a:srgbClr val="A55858"/>
                </a:solidFill>
                <a:latin typeface="Century Gothic" charset="0"/>
                <a:hlinkClick r:id="rId8"/>
              </a:rPr>
              <a:t>Internet provajdera</a:t>
            </a:r>
            <a:r>
              <a:rPr lang="pl-PL" dirty="0">
                <a:solidFill>
                  <a:srgbClr val="252525"/>
                </a:solidFill>
                <a:latin typeface="Century Gothic" charset="0"/>
              </a:rPr>
              <a:t> do koje ruter dolazi preko </a:t>
            </a:r>
            <a:r>
              <a:rPr lang="en-US" dirty="0">
                <a:solidFill>
                  <a:srgbClr val="0B0080"/>
                </a:solidFill>
                <a:latin typeface="Century Gothic" charset="0"/>
                <a:hlinkClick r:id="rId9"/>
              </a:rPr>
              <a:t>ADSL</a:t>
            </a:r>
            <a:r>
              <a:rPr lang="en-US" dirty="0">
                <a:solidFill>
                  <a:srgbClr val="252525"/>
                </a:solidFill>
                <a:latin typeface="Century Gothic" charset="0"/>
              </a:rPr>
              <a:t> veze.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</p:txBody>
      </p:sp>
      <p:pic>
        <p:nvPicPr>
          <p:cNvPr id="4" name="Picture 3" descr="ruter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8388" y="1798638"/>
            <a:ext cx="4875212" cy="460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0904985" cy="739775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</a:t>
            </a:r>
            <a:r>
              <a:rPr lang="en-US" dirty="0">
                <a:solidFill>
                  <a:srgbClr val="000000"/>
                </a:solidFill>
                <a:latin typeface="Arial Black"/>
              </a:rPr>
              <a:t>hab</a:t>
            </a:r>
            <a:endParaRPr lang="en-US" dirty="0">
              <a:latin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1677988"/>
            <a:ext cx="4830855" cy="4802187"/>
          </a:xfrm>
        </p:spPr>
        <p:txBody>
          <a:bodyPr/>
          <a:lstStyle/>
          <a:p>
            <a:r>
              <a:rPr lang="en-US" dirty="0">
                <a:solidFill>
                  <a:srgbClr val="0F496F"/>
                </a:solidFill>
              </a:rPr>
              <a:t>-</a:t>
            </a:r>
            <a:r>
              <a:rPr lang="en-US" b="1" dirty="0">
                <a:solidFill>
                  <a:srgbClr val="111111"/>
                </a:solidFill>
                <a:latin typeface="Century Gothic" charset="0"/>
              </a:rPr>
              <a:t>Hab (engl. Hub) </a:t>
            </a:r>
            <a:r>
              <a:rPr lang="en-US" dirty="0">
                <a:solidFill>
                  <a:srgbClr val="111111"/>
                </a:solidFill>
                <a:latin typeface="Century Gothic" charset="0"/>
              </a:rPr>
              <a:t>spada u kategoriju zastarelih uređaja koji ima vrlo jednostavnu ulogu a to je da, kao obično čvorište, sve što stigne od podataka na jedan od njegovih konektora (portova) prosledi svima (</a:t>
            </a:r>
            <a:r>
              <a:rPr lang="en-US" u="sng" dirty="0">
                <a:solidFill>
                  <a:srgbClr val="111111"/>
                </a:solidFill>
                <a:latin typeface="Century Gothic" charset="0"/>
              </a:rPr>
              <a:t>samo pojačano </a:t>
            </a:r>
            <a:r>
              <a:rPr lang="en-US" u="sng" dirty="0" err="1">
                <a:solidFill>
                  <a:srgbClr val="111111"/>
                </a:solidFill>
                <a:latin typeface="Century Gothic" charset="0"/>
              </a:rPr>
              <a:t>i</a:t>
            </a:r>
            <a:r>
              <a:rPr lang="en-US" u="sng" dirty="0">
                <a:solidFill>
                  <a:srgbClr val="111111"/>
                </a:solidFill>
                <a:latin typeface="Century Gothic" charset="0"/>
              </a:rPr>
              <a:t> očišćeno od šumova, tj. regenerisano</a:t>
            </a:r>
            <a:r>
              <a:rPr lang="en-US" dirty="0">
                <a:solidFill>
                  <a:srgbClr val="111111"/>
                </a:solidFill>
                <a:latin typeface="Century Gothic" charset="0"/>
              </a:rPr>
              <a:t>).  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en-US" dirty="0">
                <a:solidFill>
                  <a:srgbClr val="111111"/>
                </a:solidFill>
                <a:latin typeface="Century Gothic" charset="0"/>
              </a:rPr>
              <a:t>- </a:t>
            </a:r>
            <a:r>
              <a:rPr lang="en-US" b="1" dirty="0">
                <a:solidFill>
                  <a:srgbClr val="111111"/>
                </a:solidFill>
                <a:latin typeface="Century Gothic" charset="0"/>
              </a:rPr>
              <a:t>Aktivni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 habovi rade na </a:t>
            </a:r>
            <a:r>
              <a:rPr lang="pl-PL" dirty="0" err="1">
                <a:solidFill>
                  <a:srgbClr val="111111"/>
                </a:solidFill>
                <a:latin typeface="Century Gothic" charset="0"/>
              </a:rPr>
              <a:t>struju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, </a:t>
            </a:r>
            <a:r>
              <a:rPr lang="pl-PL" dirty="0" err="1">
                <a:solidFill>
                  <a:srgbClr val="111111"/>
                </a:solidFill>
                <a:latin typeface="Century Gothic" charset="0"/>
              </a:rPr>
              <a:t>pojačavaju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 </a:t>
            </a:r>
            <a:r>
              <a:rPr lang="pl-PL" dirty="0" err="1">
                <a:solidFill>
                  <a:srgbClr val="111111"/>
                </a:solidFill>
                <a:latin typeface="Century Gothic" charset="0"/>
              </a:rPr>
              <a:t>signale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 na </a:t>
            </a:r>
            <a:r>
              <a:rPr lang="pl-PL" dirty="0" err="1">
                <a:solidFill>
                  <a:srgbClr val="111111"/>
                </a:solidFill>
                <a:latin typeface="Century Gothic" charset="0"/>
              </a:rPr>
              <a:t>način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 na </a:t>
            </a:r>
            <a:r>
              <a:rPr lang="pl-PL" dirty="0" err="1">
                <a:solidFill>
                  <a:srgbClr val="111111"/>
                </a:solidFill>
                <a:latin typeface="Century Gothic" charset="0"/>
              </a:rPr>
              <a:t>koji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 to rade i </a:t>
            </a:r>
            <a:r>
              <a:rPr lang="pl-PL" dirty="0" err="1">
                <a:solidFill>
                  <a:srgbClr val="111111"/>
                </a:solidFill>
                <a:latin typeface="Century Gothic" charset="0"/>
              </a:rPr>
              <a:t>repetitori</a:t>
            </a:r>
            <a:r>
              <a:rPr lang="pl-PL" dirty="0">
                <a:solidFill>
                  <a:srgbClr val="111111"/>
                </a:solidFill>
                <a:latin typeface="Century Gothic" charset="0"/>
              </a:rPr>
              <a:t> dok </a:t>
            </a:r>
            <a:r>
              <a:rPr lang="en-US" b="1" dirty="0">
                <a:solidFill>
                  <a:srgbClr val="111111"/>
                </a:solidFill>
                <a:latin typeface="Century Gothic" charset="0"/>
              </a:rPr>
              <a:t>pasivni</a:t>
            </a:r>
            <a:r>
              <a:rPr lang="en-US" dirty="0">
                <a:solidFill>
                  <a:srgbClr val="111111"/>
                </a:solidFill>
                <a:latin typeface="Century Gothic" charset="0"/>
              </a:rPr>
              <a:t> jedostavno samo prosleđuju signale svima.</a:t>
            </a:r>
            <a:endParaRPr lang="en-US" dirty="0">
              <a:solidFill>
                <a:schemeClr val="tx1"/>
              </a:solidFill>
              <a:latin typeface="Century Gothic" charset="0"/>
            </a:endParaRPr>
          </a:p>
          <a:p>
            <a:endParaRPr lang="en-US" dirty="0">
              <a:solidFill>
                <a:schemeClr val="tx1"/>
              </a:solidFill>
              <a:latin typeface="Century Gothic" charset="0"/>
            </a:endParaRPr>
          </a:p>
        </p:txBody>
      </p:sp>
      <p:pic>
        <p:nvPicPr>
          <p:cNvPr id="4" name="Picture 3" descr="hu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456" y="486022"/>
            <a:ext cx="3642091" cy="1666875"/>
          </a:xfrm>
          <a:prstGeom prst="rect">
            <a:avLst/>
          </a:prstGeom>
        </p:spPr>
      </p:pic>
      <p:pic>
        <p:nvPicPr>
          <p:cNvPr id="5" name="Picture 4" descr="hub-slika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000" y="2752725"/>
            <a:ext cx="4364038" cy="342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0787" y="1227220"/>
            <a:ext cx="10604500" cy="3418625"/>
          </a:xfrm>
        </p:spPr>
        <p:txBody>
          <a:bodyPr/>
          <a:lstStyle/>
          <a:p>
            <a:r>
              <a:rPr lang="en-US" sz="9600" dirty="0">
                <a:solidFill>
                  <a:srgbClr val="000000"/>
                </a:solidFill>
                <a:latin typeface="Arial Black"/>
              </a:rPr>
              <a:t>Hvala na pažnji !!!</a:t>
            </a:r>
            <a:endParaRPr lang="en-US" sz="9600" dirty="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056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Widescreen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Slice</vt:lpstr>
      <vt:lpstr>MREŽNI UREĐAJI</vt:lpstr>
      <vt:lpstr>                    SADRŽAJ</vt:lpstr>
      <vt:lpstr>                   MREŽNE KARTICE</vt:lpstr>
      <vt:lpstr>                          MODEM</vt:lpstr>
      <vt:lpstr>                              svič</vt:lpstr>
      <vt:lpstr>                              ruter</vt:lpstr>
      <vt:lpstr>                               hab</vt:lpstr>
      <vt:lpstr>Hvala na pažnji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2013-07-15T20:26:40Z</dcterms:created>
  <dcterms:modified xsi:type="dcterms:W3CDTF">2016-09-18T21:25:19Z</dcterms:modified>
</cp:coreProperties>
</file>