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3EEA77-FF58-4D5F-BDE9-09BB23BB901E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68C004-FF23-4722-9606-F58551DB7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МАШИНСКИ МАТЕРИЈАЛИ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8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403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34456"/>
            <a:ext cx="2362200" cy="2137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БАКРА</a:t>
            </a:r>
            <a:endParaRPr lang="en-US" dirty="0"/>
          </a:p>
        </p:txBody>
      </p:sp>
      <p:pic>
        <p:nvPicPr>
          <p:cNvPr id="5" name="Picture 4" descr="Copper-Pip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2741612"/>
            <a:ext cx="1831656" cy="1823720"/>
          </a:xfrm>
          <a:prstGeom prst="rect">
            <a:avLst/>
          </a:prstGeom>
        </p:spPr>
      </p:pic>
      <p:pic>
        <p:nvPicPr>
          <p:cNvPr id="6" name="Picture 5" descr="Clipboard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2815113"/>
            <a:ext cx="2057400" cy="1771333"/>
          </a:xfrm>
          <a:prstGeom prst="rect">
            <a:avLst/>
          </a:prstGeom>
        </p:spPr>
      </p:pic>
      <p:pic>
        <p:nvPicPr>
          <p:cNvPr id="7" name="Picture 6" descr="wire_index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800" y="2913062"/>
            <a:ext cx="1946910" cy="14808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246377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Проводник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2205" y="5246377"/>
            <a:ext cx="68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Цеви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524637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Хладњак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0" y="5246377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4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Месинг </a:t>
            </a:r>
            <a:r>
              <a:rPr lang="ru-RU" dirty="0"/>
              <a:t>је легура бакра (</a:t>
            </a:r>
            <a:r>
              <a:rPr lang="en-US" dirty="0"/>
              <a:t>Cu) </a:t>
            </a:r>
            <a:r>
              <a:rPr lang="ru-RU" dirty="0"/>
              <a:t>и цинка (</a:t>
            </a:r>
            <a:r>
              <a:rPr lang="en-US" dirty="0"/>
              <a:t>Zn) </a:t>
            </a:r>
            <a:endParaRPr lang="sr-Cyrl-RS" dirty="0" smtClean="0"/>
          </a:p>
          <a:p>
            <a:pPr marL="0" indent="0">
              <a:buNone/>
            </a:pPr>
            <a:r>
              <a:rPr lang="en-US" dirty="0" smtClean="0"/>
              <a:t>30-40</a:t>
            </a:r>
            <a:r>
              <a:rPr lang="en-US" dirty="0"/>
              <a:t>%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Месинг </a:t>
            </a:r>
            <a:r>
              <a:rPr lang="ru-RU" dirty="0"/>
              <a:t>има боју злата, велику густину, добар је проводник струје и топлоте, отпоран на корозију, средње тврдоће и чврстоће, погодан </a:t>
            </a:r>
            <a:r>
              <a:rPr lang="en-US" dirty="0"/>
              <a:t>je </a:t>
            </a:r>
            <a:r>
              <a:rPr lang="ru-RU" dirty="0"/>
              <a:t>за обраду резањем, ливењем и лемљењем.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МЕСИНГ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7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 Georg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12954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МЕСИНГА</a:t>
            </a:r>
            <a:endParaRPr lang="en-US" dirty="0"/>
          </a:p>
        </p:txBody>
      </p:sp>
      <p:pic>
        <p:nvPicPr>
          <p:cNvPr id="5" name="Picture 4" descr="Brass-Instrumen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9311" y="1752600"/>
            <a:ext cx="1066800" cy="1810761"/>
          </a:xfrm>
          <a:prstGeom prst="rect">
            <a:avLst/>
          </a:prstGeom>
        </p:spPr>
      </p:pic>
      <p:pic>
        <p:nvPicPr>
          <p:cNvPr id="6" name="Picture 5" descr="brass_handles_brass_door_knockers_brass_bathroom_accessories_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1874316"/>
            <a:ext cx="1268096" cy="1595701"/>
          </a:xfrm>
          <a:prstGeom prst="rect">
            <a:avLst/>
          </a:prstGeom>
        </p:spPr>
      </p:pic>
      <p:pic>
        <p:nvPicPr>
          <p:cNvPr id="7" name="Picture 6" descr="brass-fittings-37295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4421" y="1913571"/>
            <a:ext cx="1504979" cy="1534105"/>
          </a:xfrm>
          <a:prstGeom prst="rect">
            <a:avLst/>
          </a:prstGeom>
        </p:spPr>
      </p:pic>
      <p:pic>
        <p:nvPicPr>
          <p:cNvPr id="8" name="Picture 7" descr="Brass-Lock-Cylinder-B1-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1998" y="1913571"/>
            <a:ext cx="1600200" cy="15795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4114800"/>
            <a:ext cx="745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Квака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4126284"/>
            <a:ext cx="73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Труба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35900" y="403860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Украс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03224" y="412628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Фитинг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5443" y="4126284"/>
            <a:ext cx="15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Уложак браве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65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sr-Cyrl-CS" b="1" dirty="0" smtClean="0"/>
              <a:t>Бронза</a:t>
            </a:r>
            <a:r>
              <a:rPr lang="sr-Cyrl-CS" dirty="0" smtClean="0"/>
              <a:t> </a:t>
            </a:r>
            <a:r>
              <a:rPr lang="sr-Cyrl-CS" dirty="0"/>
              <a:t>је легура бакра (</a:t>
            </a:r>
            <a:r>
              <a:rPr lang="sr-Cyrl-CS" b="1" dirty="0"/>
              <a:t>Cu&gt;</a:t>
            </a:r>
            <a:r>
              <a:rPr lang="sr-Cyrl-CS" dirty="0"/>
              <a:t> </a:t>
            </a:r>
            <a:r>
              <a:rPr lang="sr-Latn-CS" b="1" dirty="0"/>
              <a:t>60</a:t>
            </a:r>
            <a:r>
              <a:rPr lang="sr-Latn-CS" b="1" dirty="0" smtClean="0"/>
              <a:t>%</a:t>
            </a:r>
            <a:r>
              <a:rPr lang="sr-Latn-CS" dirty="0" smtClean="0"/>
              <a:t>)</a:t>
            </a:r>
            <a:r>
              <a:rPr lang="sr-Cyrl-CS" dirty="0" smtClean="0"/>
              <a:t> и </a:t>
            </a:r>
            <a:r>
              <a:rPr lang="sr-Cyrl-CS" dirty="0"/>
              <a:t>неког легирајућег елемента, калаја (</a:t>
            </a:r>
            <a:r>
              <a:rPr lang="en-US" b="1" dirty="0" err="1"/>
              <a:t>Sn</a:t>
            </a:r>
            <a:r>
              <a:rPr lang="sr-Cyrl-CS" dirty="0"/>
              <a:t>), олова (</a:t>
            </a:r>
            <a:r>
              <a:rPr lang="en-US" b="1" dirty="0" err="1"/>
              <a:t>Pb</a:t>
            </a:r>
            <a:r>
              <a:rPr lang="sr-Cyrl-CS" dirty="0"/>
              <a:t>), фосфора </a:t>
            </a:r>
            <a:r>
              <a:rPr lang="sr-Cyrl-CS" dirty="0" smtClean="0"/>
              <a:t>(</a:t>
            </a:r>
            <a:r>
              <a:rPr lang="en-US" b="1" dirty="0" smtClean="0"/>
              <a:t>P</a:t>
            </a:r>
            <a:r>
              <a:rPr lang="sr-Cyrl-CS" dirty="0" smtClean="0"/>
              <a:t>), алуминијума (</a:t>
            </a:r>
            <a:r>
              <a:rPr lang="en-US" b="1" dirty="0" smtClean="0"/>
              <a:t>Al</a:t>
            </a:r>
            <a:r>
              <a:rPr lang="sr-Cyrl-CS" dirty="0" smtClean="0"/>
              <a:t>) итд.</a:t>
            </a: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en-US" dirty="0" smtClean="0"/>
              <a:t>O</a:t>
            </a:r>
            <a:r>
              <a:rPr lang="sr-Cyrl-CS" dirty="0" smtClean="0"/>
              <a:t>собин</a:t>
            </a:r>
            <a:r>
              <a:rPr lang="en-US" dirty="0" smtClean="0"/>
              <a:t>e</a:t>
            </a:r>
            <a:r>
              <a:rPr lang="sr-Cyrl-CS" dirty="0" smtClean="0"/>
              <a:t> </a:t>
            </a:r>
            <a:r>
              <a:rPr lang="sr-Cyrl-CS" dirty="0"/>
              <a:t>ових легура су: велика тврдоћа, отпорност на хабање, добра електрична проводност.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БРОНЗА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БРОНЗЕ</a:t>
            </a:r>
            <a:endParaRPr lang="en-US" dirty="0"/>
          </a:p>
        </p:txBody>
      </p:sp>
      <p:pic>
        <p:nvPicPr>
          <p:cNvPr id="4" name="Picture 3" descr="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964" y="1371600"/>
            <a:ext cx="2209800" cy="1905000"/>
          </a:xfrm>
          <a:prstGeom prst="rect">
            <a:avLst/>
          </a:prstGeom>
        </p:spPr>
      </p:pic>
      <p:pic>
        <p:nvPicPr>
          <p:cNvPr id="5" name="Picture 4" descr="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2305" y="1545878"/>
            <a:ext cx="2514600" cy="1962727"/>
          </a:xfrm>
          <a:prstGeom prst="rect">
            <a:avLst/>
          </a:prstGeom>
        </p:spPr>
      </p:pic>
      <p:pic>
        <p:nvPicPr>
          <p:cNvPr id="6" name="Picture 5" descr="bronze9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3962400"/>
            <a:ext cx="2133600" cy="2133600"/>
          </a:xfrm>
          <a:prstGeom prst="rect">
            <a:avLst/>
          </a:prstGeom>
        </p:spPr>
      </p:pic>
      <p:pic>
        <p:nvPicPr>
          <p:cNvPr id="7" name="Picture 6" descr="Be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4191000"/>
            <a:ext cx="19812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0344" y="3276600"/>
            <a:ext cx="227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Клизни лежај мотора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5713" y="3593068"/>
            <a:ext cx="196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Радно коло пумпе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3964" y="6096000"/>
            <a:ext cx="181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Клизна лежишта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05600" y="617220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Звоно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0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sr-Cyrl-CS" b="1" dirty="0" smtClean="0"/>
              <a:t>Алуминијум</a:t>
            </a:r>
            <a:r>
              <a:rPr lang="sr-Cyrl-CS" dirty="0" smtClean="0"/>
              <a:t> </a:t>
            </a:r>
            <a:r>
              <a:rPr lang="sr-Cyrl-CS" dirty="0"/>
              <a:t>се добија из руде боксита. </a:t>
            </a:r>
            <a:endParaRPr lang="en-US" dirty="0"/>
          </a:p>
          <a:p>
            <a:pPr marL="0" indent="0">
              <a:buFont typeface="Wingdings" pitchFamily="2" charset="2"/>
              <a:buChar char="v"/>
            </a:pPr>
            <a:r>
              <a:rPr lang="sr-Cyrl-CS" b="1" dirty="0" smtClean="0"/>
              <a:t>Алуминијум</a:t>
            </a:r>
            <a:r>
              <a:rPr lang="sr-Cyrl-CS" dirty="0" smtClean="0"/>
              <a:t> </a:t>
            </a:r>
            <a:r>
              <a:rPr lang="sr-Cyrl-CS" dirty="0"/>
              <a:t>је сребрнасте боје</a:t>
            </a:r>
            <a:r>
              <a:rPr lang="ru-RU" dirty="0"/>
              <a:t>, мале густине, добар је електрични и топлотни проводник, отпоран на корозију, мале тврдоће, чврстоће и еластичности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Лако се извлачи, пресује и ваља.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АЛУМИНИЈУМ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</a:t>
            </a:r>
            <a:r>
              <a:rPr lang="sr-Cyrl-CS" dirty="0" smtClean="0"/>
              <a:t>АЛУМИНИЈУМА</a:t>
            </a:r>
            <a:endParaRPr lang="en-US" dirty="0"/>
          </a:p>
        </p:txBody>
      </p:sp>
      <p:pic>
        <p:nvPicPr>
          <p:cNvPr id="4" name="Picture 3" descr="v-dar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336964"/>
            <a:ext cx="1905000" cy="1828800"/>
          </a:xfrm>
          <a:prstGeom prst="rect">
            <a:avLst/>
          </a:prstGeom>
        </p:spPr>
      </p:pic>
      <p:pic>
        <p:nvPicPr>
          <p:cNvPr id="5" name="Picture 4" descr="engine_bloc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2345" y="3165764"/>
            <a:ext cx="1918855" cy="1863436"/>
          </a:xfrm>
          <a:prstGeom prst="rect">
            <a:avLst/>
          </a:prstGeom>
        </p:spPr>
      </p:pic>
      <p:pic>
        <p:nvPicPr>
          <p:cNvPr id="7" name="Picture 6" descr="3s-tractor_pist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9772" y="5029200"/>
            <a:ext cx="1524000" cy="1295400"/>
          </a:xfrm>
          <a:prstGeom prst="rect">
            <a:avLst/>
          </a:prstGeom>
        </p:spPr>
      </p:pic>
      <p:pic>
        <p:nvPicPr>
          <p:cNvPr id="8" name="Picture 7" descr="mig29_0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2743200"/>
            <a:ext cx="2514600" cy="20326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524" y="2066698"/>
            <a:ext cx="235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/>
              <a:t>Алуминијумска фелна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2524" y="3728150"/>
            <a:ext cx="218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/>
              <a:t>Блок мотора (</a:t>
            </a:r>
            <a:r>
              <a:rPr lang="en-US" dirty="0"/>
              <a:t>Al</a:t>
            </a:r>
            <a:r>
              <a:rPr lang="sr-Cyrl-CS" dirty="0"/>
              <a:t>-</a:t>
            </a:r>
            <a:r>
              <a:rPr lang="en-US" dirty="0"/>
              <a:t>Mg</a:t>
            </a:r>
            <a:r>
              <a:rPr lang="sr-Cyrl-CS" dirty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7445" y="5562600"/>
            <a:ext cx="205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/>
              <a:t>Клип мотора (Al-Si)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36909" y="502920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/>
              <a:t>Миг 29 (</a:t>
            </a:r>
            <a:r>
              <a:rPr lang="en-US" dirty="0"/>
              <a:t>Al</a:t>
            </a:r>
            <a:r>
              <a:rPr lang="sr-Cyrl-CS" dirty="0"/>
              <a:t>-</a:t>
            </a:r>
            <a:r>
              <a:rPr lang="en-US" dirty="0" err="1"/>
              <a:t>Sc</a:t>
            </a:r>
            <a:r>
              <a:rPr lang="sr-Cyrl-C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3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dirty="0" smtClean="0"/>
              <a:t>	Полимер </a:t>
            </a:r>
            <a:r>
              <a:rPr lang="sr-Cyrl-CS" dirty="0"/>
              <a:t>је супстанца састављена од дугачких ланаца повезаних молекула – макромолекула.</a:t>
            </a:r>
            <a:endParaRPr lang="en-US" dirty="0"/>
          </a:p>
          <a:p>
            <a:pPr marL="0" indent="0">
              <a:buNone/>
            </a:pPr>
            <a:r>
              <a:rPr lang="sr-Cyrl-CS" dirty="0" smtClean="0"/>
              <a:t>	Деле се на: </a:t>
            </a:r>
            <a:r>
              <a:rPr lang="sr-Cyrl-CS" dirty="0"/>
              <a:t>вештачке (</a:t>
            </a:r>
            <a:r>
              <a:rPr lang="sr-Cyrl-CS" b="1" dirty="0"/>
              <a:t>пластика</a:t>
            </a:r>
            <a:r>
              <a:rPr lang="sr-Cyrl-CS" dirty="0"/>
              <a:t>, еластомери, </a:t>
            </a:r>
            <a:r>
              <a:rPr lang="sr-Cyrl-CS" b="1" dirty="0"/>
              <a:t>лепак</a:t>
            </a:r>
            <a:r>
              <a:rPr lang="sr-Cyrl-CS" dirty="0"/>
              <a:t>, папир), природне (дрво, </a:t>
            </a:r>
            <a:r>
              <a:rPr lang="sr-Cyrl-CS" b="1" dirty="0"/>
              <a:t>гума</a:t>
            </a:r>
            <a:r>
              <a:rPr lang="sr-Cyrl-CS" dirty="0"/>
              <a:t>) и анималне (кости, </a:t>
            </a:r>
            <a:r>
              <a:rPr lang="sr-Cyrl-CS" b="1" dirty="0" smtClean="0"/>
              <a:t>кожа</a:t>
            </a:r>
            <a:r>
              <a:rPr lang="sr-Cyrl-C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ПОЛИМЕРНИ</a:t>
            </a:r>
            <a:r>
              <a:rPr lang="sr-Cyrl-CS" dirty="0" smtClean="0"/>
              <a:t> </a:t>
            </a:r>
            <a:r>
              <a:rPr lang="sr-Cyrl-CS" b="1" dirty="0" smtClean="0"/>
              <a:t>МАТЕРИЈАЛИ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372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2004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sr-Cyrl-CS" b="1" dirty="0" smtClean="0"/>
              <a:t>Композитни</a:t>
            </a:r>
            <a:r>
              <a:rPr lang="sr-Cyrl-CS" dirty="0" smtClean="0"/>
              <a:t> </a:t>
            </a:r>
            <a:r>
              <a:rPr lang="sr-Cyrl-CS" dirty="0"/>
              <a:t>материјал је комбинација више различитих </a:t>
            </a:r>
            <a:r>
              <a:rPr lang="sr-Cyrl-CS" dirty="0" smtClean="0"/>
              <a:t>материјала.</a:t>
            </a:r>
          </a:p>
          <a:p>
            <a:pPr marL="0" indent="0">
              <a:buFont typeface="Wingdings" pitchFamily="2" charset="2"/>
              <a:buChar char="v"/>
            </a:pPr>
            <a:r>
              <a:rPr lang="sr-Cyrl-CS" dirty="0" smtClean="0"/>
              <a:t>Састоје </a:t>
            </a:r>
            <a:r>
              <a:rPr lang="sr-Cyrl-CS" dirty="0" smtClean="0"/>
              <a:t>се од </a:t>
            </a:r>
            <a:r>
              <a:rPr lang="sr-Cyrl-CS" dirty="0"/>
              <a:t>влакна и матрице. </a:t>
            </a: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sr-Cyrl-CS" dirty="0" smtClean="0"/>
              <a:t>Влакно </a:t>
            </a:r>
            <a:r>
              <a:rPr lang="sr-Cyrl-CS" dirty="0"/>
              <a:t>је носиви елемент, а матрица везивни</a:t>
            </a:r>
            <a:r>
              <a:rPr lang="sr-Cyrl-CS" dirty="0" smtClean="0"/>
              <a:t>.</a:t>
            </a: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sr-Cyrl-CS" dirty="0" smtClean="0"/>
              <a:t> </a:t>
            </a:r>
            <a:r>
              <a:rPr lang="sr-Cyrl-CS" dirty="0"/>
              <a:t>Влакна су најчешће угљенична, стаклена, метална, а матрице полимер, метал, керамика.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КОМПОЗИТНИ</a:t>
            </a:r>
            <a:r>
              <a:rPr lang="sr-Cyrl-CS" dirty="0" smtClean="0"/>
              <a:t> </a:t>
            </a:r>
            <a:r>
              <a:rPr lang="sr-Cyrl-CS" b="1" dirty="0" smtClean="0"/>
              <a:t>МАТЕРИЈАЛ</a:t>
            </a:r>
            <a:r>
              <a:rPr lang="sr-Cyrl-RS" b="1" smtClean="0"/>
              <a:t>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7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r-Cyrl-CS" b="1" dirty="0" smtClean="0"/>
              <a:t>Керамички</a:t>
            </a:r>
            <a:r>
              <a:rPr lang="sr-Cyrl-CS" dirty="0" smtClean="0"/>
              <a:t> </a:t>
            </a:r>
            <a:r>
              <a:rPr lang="sr-Cyrl-CS" dirty="0"/>
              <a:t>материјали су тврди и крти, па имају малу жилавост и пластичност</a:t>
            </a:r>
            <a:r>
              <a:rPr lang="sr-Cyrl-CS" dirty="0" smtClean="0"/>
              <a:t>.</a:t>
            </a:r>
            <a:endParaRPr lang="en-US" dirty="0" smtClean="0"/>
          </a:p>
          <a:p>
            <a:pPr marL="0" indent="0"/>
            <a:r>
              <a:rPr lang="sr-Cyrl-CS" dirty="0" smtClean="0"/>
              <a:t> </a:t>
            </a:r>
            <a:r>
              <a:rPr lang="sr-Cyrl-CS" dirty="0"/>
              <a:t>Добри су топлотни и електрични изолатори, добре су хемијске стабилности и високе температуре топљења.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800" b="1" dirty="0" smtClean="0"/>
              <a:t>КЕРАМИЧКИ</a:t>
            </a:r>
            <a:r>
              <a:rPr lang="sr-Cyrl-CS" sz="4800" dirty="0" smtClean="0"/>
              <a:t> </a:t>
            </a:r>
            <a:r>
              <a:rPr lang="sr-Cyrl-CS" sz="4800" b="1" dirty="0" smtClean="0"/>
              <a:t>МАТЕРИЈАЛИ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7150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CS" dirty="0" smtClean="0"/>
              <a:t>Деле се </a:t>
            </a:r>
            <a:r>
              <a:rPr lang="sr-Cyrl-CS" dirty="0"/>
              <a:t>на:</a:t>
            </a:r>
            <a:endParaRPr lang="en-US" dirty="0"/>
          </a:p>
          <a:p>
            <a:pPr lvl="0"/>
            <a:r>
              <a:rPr lang="sr-Cyrl-CS" b="1" dirty="0"/>
              <a:t>машинске</a:t>
            </a:r>
            <a:r>
              <a:rPr lang="sr-Cyrl-CS" dirty="0"/>
              <a:t>,</a:t>
            </a:r>
            <a:endParaRPr lang="en-US" dirty="0"/>
          </a:p>
          <a:p>
            <a:pPr lvl="0"/>
            <a:r>
              <a:rPr lang="sr-Cyrl-CS" b="1" dirty="0"/>
              <a:t>полимерне</a:t>
            </a:r>
            <a:r>
              <a:rPr lang="sr-Cyrl-CS" dirty="0"/>
              <a:t>,</a:t>
            </a:r>
            <a:endParaRPr lang="en-US" dirty="0"/>
          </a:p>
          <a:p>
            <a:pPr lvl="0"/>
            <a:r>
              <a:rPr lang="sr-Cyrl-CS" b="1" dirty="0"/>
              <a:t>композитне</a:t>
            </a:r>
            <a:r>
              <a:rPr lang="sr-Cyrl-CS" dirty="0"/>
              <a:t>,</a:t>
            </a:r>
            <a:endParaRPr lang="en-US" dirty="0"/>
          </a:p>
          <a:p>
            <a:pPr lvl="0"/>
            <a:r>
              <a:rPr lang="sr-Cyrl-CS" b="1" dirty="0"/>
              <a:t>керамичке</a:t>
            </a:r>
            <a:r>
              <a:rPr lang="sr-Cyrl-CS" dirty="0"/>
              <a:t> и</a:t>
            </a:r>
            <a:endParaRPr lang="en-US" dirty="0"/>
          </a:p>
          <a:p>
            <a:r>
              <a:rPr lang="sr-Cyrl-CS" b="1" dirty="0"/>
              <a:t>остале </a:t>
            </a:r>
            <a:r>
              <a:rPr lang="sr-Cyrl-CS" b="1" dirty="0" smtClean="0"/>
              <a:t>материјале</a:t>
            </a:r>
          </a:p>
          <a:p>
            <a:pPr marL="0" indent="0">
              <a:buNone/>
            </a:pPr>
            <a:r>
              <a:rPr lang="sr-Cyrl-CS" dirty="0" smtClean="0"/>
              <a:t>	Метали </a:t>
            </a:r>
            <a:r>
              <a:rPr lang="sr-Cyrl-CS" dirty="0"/>
              <a:t>имају кристалну структуру, добри су проводници топлоте и електричне струје, могу се пластично деформисати и непорозни су.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</a:t>
            </a:r>
            <a:r>
              <a:rPr lang="sr-Cyrl-CS" dirty="0" smtClean="0"/>
              <a:t>АТЕРИЈАЛИ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812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7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r>
              <a:rPr lang="sr-Cyrl-CS" dirty="0" smtClean="0"/>
              <a:t>	</a:t>
            </a:r>
            <a:r>
              <a:rPr lang="sr-Cyrl-CS" sz="2800" dirty="0" smtClean="0"/>
              <a:t>Гориво</a:t>
            </a:r>
            <a:r>
              <a:rPr lang="sr-Cyrl-CS" sz="2800" b="1" dirty="0" smtClean="0"/>
              <a:t> </a:t>
            </a:r>
            <a:r>
              <a:rPr lang="sr-Cyrl-CS" sz="2800" dirty="0"/>
              <a:t>је материја која у присуству кисеоника и варнице, може да се запали и да гори, ослобађајући велику количину енергије</a:t>
            </a:r>
            <a:r>
              <a:rPr lang="sr-Cyrl-CS" sz="2800" dirty="0" smtClean="0"/>
              <a:t>.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sr-Cyrl-CS" sz="2800" dirty="0" smtClean="0"/>
              <a:t>течна</a:t>
            </a:r>
            <a:r>
              <a:rPr lang="sr-Cyrl-CS" sz="2800" b="1" dirty="0" smtClean="0"/>
              <a:t> </a:t>
            </a:r>
            <a:r>
              <a:rPr lang="sr-Cyrl-CS" sz="2800" dirty="0"/>
              <a:t>(</a:t>
            </a:r>
            <a:r>
              <a:rPr lang="sr-Cyrl-CS" sz="2800" b="1" dirty="0"/>
              <a:t>нафта</a:t>
            </a:r>
            <a:r>
              <a:rPr lang="sr-Cyrl-CS" sz="2800" dirty="0"/>
              <a:t>), </a:t>
            </a:r>
            <a:r>
              <a:rPr lang="sr-Cyrl-CS" sz="2800" dirty="0" smtClean="0"/>
              <a:t>гасовита</a:t>
            </a:r>
            <a:r>
              <a:rPr lang="sr-Cyrl-CS" sz="2800" b="1" dirty="0" smtClean="0"/>
              <a:t> </a:t>
            </a:r>
            <a:r>
              <a:rPr lang="sr-Cyrl-CS" sz="2800" dirty="0"/>
              <a:t>(</a:t>
            </a:r>
            <a:r>
              <a:rPr lang="sr-Cyrl-CS" sz="2800" b="1" dirty="0"/>
              <a:t>земни</a:t>
            </a:r>
            <a:r>
              <a:rPr lang="sr-Cyrl-CS" sz="2800" dirty="0"/>
              <a:t> </a:t>
            </a:r>
            <a:r>
              <a:rPr lang="sr-Cyrl-CS" sz="2800" b="1" dirty="0"/>
              <a:t>гас</a:t>
            </a:r>
            <a:r>
              <a:rPr lang="sr-Cyrl-CS" sz="2800" dirty="0"/>
              <a:t>) и </a:t>
            </a:r>
            <a:r>
              <a:rPr lang="sr-Cyrl-CS" sz="2800" dirty="0" smtClean="0"/>
              <a:t>чврста</a:t>
            </a:r>
            <a:r>
              <a:rPr lang="sr-Cyrl-CS" sz="2800" b="1" dirty="0" smtClean="0"/>
              <a:t> </a:t>
            </a:r>
            <a:r>
              <a:rPr lang="sr-Cyrl-CS" sz="2800" dirty="0"/>
              <a:t>(</a:t>
            </a:r>
            <a:r>
              <a:rPr lang="sr-Cyrl-CS" sz="2800" b="1" dirty="0"/>
              <a:t>угаљ</a:t>
            </a:r>
            <a:r>
              <a:rPr lang="sr-Cyrl-CS" sz="2800" dirty="0"/>
              <a:t>, </a:t>
            </a:r>
            <a:r>
              <a:rPr lang="sr-Cyrl-CS" sz="2800" b="1" dirty="0"/>
              <a:t>дрво</a:t>
            </a:r>
            <a:r>
              <a:rPr lang="sr-Cyrl-CS" sz="2800" dirty="0"/>
              <a:t>)</a:t>
            </a:r>
            <a:endParaRPr lang="sr-Cyrl-CS" sz="2800" dirty="0" smtClean="0"/>
          </a:p>
          <a:p>
            <a:pPr marL="0" indent="0">
              <a:buFont typeface="Wingdings" pitchFamily="2" charset="2"/>
              <a:buChar char="v"/>
            </a:pPr>
            <a:r>
              <a:rPr lang="sr-Cyrl-CS" sz="2800" dirty="0" smtClean="0"/>
              <a:t>	Мазива </a:t>
            </a:r>
            <a:r>
              <a:rPr lang="sr-Cyrl-CS" sz="2800" dirty="0"/>
              <a:t>су средства која служе за смањење трења и хабања између површина које се додирују</a:t>
            </a:r>
            <a:r>
              <a:rPr lang="sr-Cyrl-CS" sz="2800" dirty="0" smtClean="0"/>
              <a:t>.</a:t>
            </a:r>
          </a:p>
          <a:p>
            <a:pPr marL="0" indent="0" algn="ctr">
              <a:buNone/>
            </a:pPr>
            <a:r>
              <a:rPr lang="sr-Cyrl-CS" sz="2800" b="1" dirty="0"/>
              <a:t>уља</a:t>
            </a:r>
            <a:r>
              <a:rPr lang="sr-Cyrl-CS" sz="2800" dirty="0"/>
              <a:t> и </a:t>
            </a:r>
            <a:r>
              <a:rPr lang="sr-Cyrl-CS" sz="2800" b="1" dirty="0" smtClean="0"/>
              <a:t>масти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ПОГОНСКИ</a:t>
            </a:r>
            <a:r>
              <a:rPr lang="ru-RU" dirty="0" smtClean="0"/>
              <a:t> </a:t>
            </a:r>
            <a:r>
              <a:rPr lang="ru-RU" b="1" dirty="0" smtClean="0"/>
              <a:t>МАТЕРИЈАЛИ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758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b="1" i="1" dirty="0" smtClean="0"/>
              <a:t>	</a:t>
            </a:r>
            <a:r>
              <a:rPr lang="sr-Cyrl-CS" b="1" dirty="0" smtClean="0"/>
              <a:t>Легура</a:t>
            </a:r>
            <a:r>
              <a:rPr lang="sr-Cyrl-CS" dirty="0" smtClean="0"/>
              <a:t> је </a:t>
            </a:r>
            <a:r>
              <a:rPr lang="sr-Cyrl-CS" dirty="0"/>
              <a:t>смеша два или више елемената од којих је један метал</a:t>
            </a:r>
            <a:r>
              <a:rPr lang="sr-Cyrl-CS" dirty="0" smtClean="0"/>
              <a:t>.</a:t>
            </a:r>
          </a:p>
          <a:p>
            <a:pPr marL="0" indent="0">
              <a:buNone/>
            </a:pPr>
            <a:r>
              <a:rPr lang="sr-Cyrl-CS" dirty="0" smtClean="0"/>
              <a:t>	</a:t>
            </a:r>
            <a:r>
              <a:rPr lang="sr-Cyrl-CS" b="1" dirty="0" smtClean="0"/>
              <a:t>Челик</a:t>
            </a:r>
            <a:r>
              <a:rPr lang="sr-Cyrl-CS" dirty="0" smtClean="0"/>
              <a:t> </a:t>
            </a:r>
            <a:r>
              <a:rPr lang="sr-Cyrl-CS" dirty="0"/>
              <a:t>је легура </a:t>
            </a:r>
            <a:r>
              <a:rPr lang="sr-Cyrl-CS" b="1" dirty="0"/>
              <a:t>гвожђа</a:t>
            </a:r>
            <a:r>
              <a:rPr lang="sr-Cyrl-CS" dirty="0"/>
              <a:t> (</a:t>
            </a:r>
            <a:r>
              <a:rPr lang="sr-Cyrl-CS" b="1" dirty="0"/>
              <a:t>Fe</a:t>
            </a:r>
            <a:r>
              <a:rPr lang="sr-Cyrl-CS" dirty="0"/>
              <a:t>) </a:t>
            </a:r>
            <a:r>
              <a:rPr lang="sr-Cyrl-CS" dirty="0" smtClean="0"/>
              <a:t>и </a:t>
            </a:r>
            <a:r>
              <a:rPr lang="sr-Cyrl-CS" dirty="0"/>
              <a:t>угљеника</a:t>
            </a:r>
            <a:r>
              <a:rPr lang="ru-RU" dirty="0"/>
              <a:t> (</a:t>
            </a:r>
            <a:r>
              <a:rPr lang="en-US" dirty="0"/>
              <a:t>C</a:t>
            </a:r>
            <a:r>
              <a:rPr lang="ru-RU" dirty="0"/>
              <a:t>)</a:t>
            </a:r>
            <a:r>
              <a:rPr lang="sr-Cyrl-CS" dirty="0"/>
              <a:t>, са </a:t>
            </a:r>
            <a:r>
              <a:rPr lang="sr-Cyrl-CS" dirty="0" smtClean="0"/>
              <a:t>садржајем </a:t>
            </a:r>
            <a:r>
              <a:rPr lang="sr-Cyrl-CS" dirty="0"/>
              <a:t>до </a:t>
            </a:r>
            <a:r>
              <a:rPr lang="sr-Latn-CS" dirty="0"/>
              <a:t>2,14% </a:t>
            </a:r>
            <a:r>
              <a:rPr lang="en-US" dirty="0"/>
              <a:t>C</a:t>
            </a:r>
            <a:r>
              <a:rPr lang="sr-Cyrl-C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Графит</a:t>
            </a:r>
            <a:r>
              <a:rPr lang="ru-RU" dirty="0" smtClean="0"/>
              <a:t> је црн, мекан и проводи струју. 	</a:t>
            </a:r>
            <a:r>
              <a:rPr lang="ru-RU" b="1" dirty="0" smtClean="0"/>
              <a:t>Дијамант</a:t>
            </a:r>
            <a:r>
              <a:rPr lang="ru-RU" dirty="0" smtClean="0"/>
              <a:t> је провидан, тврд и не проводи струју.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1981200" cy="137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7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soka_pec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101" y="1481138"/>
            <a:ext cx="2579798" cy="4525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ПРОИЗВОДЊА ЧЕЛИКА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52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sr-Cyrl-CS" sz="2700" dirty="0" smtClean="0">
              <a:solidFill>
                <a:prstClr val="black"/>
              </a:solidFill>
              <a:ea typeface="Times New Roman"/>
            </a:endParaRPr>
          </a:p>
          <a:p>
            <a:pPr marL="0" lvl="0" indent="0" algn="ctr">
              <a:buNone/>
            </a:pPr>
            <a:endParaRPr lang="sr-Cyrl-CS" sz="2700" dirty="0">
              <a:solidFill>
                <a:prstClr val="black"/>
              </a:solidFill>
              <a:ea typeface="Times New Roman"/>
            </a:endParaRPr>
          </a:p>
          <a:p>
            <a:pPr marL="0" lvl="0" indent="0">
              <a:buNone/>
            </a:pPr>
            <a:r>
              <a:rPr lang="sr-Cyrl-CS" sz="2700" dirty="0" smtClean="0">
                <a:solidFill>
                  <a:prstClr val="black"/>
                </a:solidFill>
                <a:ea typeface="Times New Roman"/>
              </a:rPr>
              <a:t>Челик </a:t>
            </a:r>
            <a:r>
              <a:rPr lang="sr-Cyrl-CS" sz="2700" dirty="0">
                <a:solidFill>
                  <a:prstClr val="black"/>
                </a:solidFill>
                <a:ea typeface="Times New Roman"/>
              </a:rPr>
              <a:t>је сиве боје, веома је добре чврстоће, тврдоће и еластичности, лако се обрађује резањем, заваривањем и деформисањем</a:t>
            </a:r>
            <a:r>
              <a:rPr lang="ru-RU" sz="27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sr-Cyrl-CS" sz="2700" dirty="0">
                <a:solidFill>
                  <a:prstClr val="black"/>
                </a:solidFill>
                <a:ea typeface="Times New Roman"/>
              </a:rPr>
              <a:t>добро проводи топлоту и подложан је корозији</a:t>
            </a:r>
            <a:r>
              <a:rPr lang="ru-RU" sz="2700" dirty="0">
                <a:solidFill>
                  <a:prstClr val="black"/>
                </a:solidFill>
                <a:ea typeface="Times New Roman"/>
              </a:rPr>
              <a:t>.</a:t>
            </a:r>
            <a:endParaRPr lang="en-US" sz="3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ОСОБИНЕ ЧЕЛИКА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0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Times New Roman"/>
              <a:buChar char="-"/>
            </a:pPr>
            <a:r>
              <a:rPr lang="sr-Cyrl-CS" dirty="0" smtClean="0">
                <a:ea typeface="Times New Roman"/>
              </a:rPr>
              <a:t>према </a:t>
            </a:r>
            <a:r>
              <a:rPr lang="sr-Cyrl-CS" dirty="0">
                <a:ea typeface="Times New Roman"/>
              </a:rPr>
              <a:t>начину производње (Сименс-Мартенов, конверторски, електрочелик),</a:t>
            </a:r>
            <a:endParaRPr lang="en-US" sz="3600" dirty="0" smtClean="0">
              <a:effectLst/>
              <a:latin typeface="Times New Roman"/>
              <a:ea typeface="Times New Roman"/>
            </a:endParaRPr>
          </a:p>
          <a:p>
            <a:pPr lvl="0" algn="just">
              <a:buFont typeface="Times New Roman"/>
              <a:buChar char="-"/>
            </a:pPr>
            <a:r>
              <a:rPr lang="sr-Cyrl-CS" dirty="0">
                <a:ea typeface="Times New Roman"/>
              </a:rPr>
              <a:t>према хемијском саставу на </a:t>
            </a:r>
            <a:r>
              <a:rPr lang="sr-Cyrl-CS" b="1" dirty="0">
                <a:ea typeface="Times New Roman"/>
              </a:rPr>
              <a:t>угљеничне </a:t>
            </a:r>
            <a:r>
              <a:rPr lang="ru-RU" dirty="0">
                <a:ea typeface="Times New Roman"/>
              </a:rPr>
              <a:t>(до </a:t>
            </a:r>
            <a:r>
              <a:rPr lang="ru-RU" b="1" dirty="0">
                <a:ea typeface="Times New Roman"/>
              </a:rPr>
              <a:t>2%</a:t>
            </a:r>
            <a:r>
              <a:rPr lang="en-US" b="1" dirty="0">
                <a:ea typeface="Times New Roman"/>
              </a:rPr>
              <a:t>C</a:t>
            </a:r>
            <a:r>
              <a:rPr lang="ru-RU" dirty="0">
                <a:ea typeface="Times New Roman"/>
              </a:rPr>
              <a:t>)</a:t>
            </a:r>
            <a:r>
              <a:rPr lang="sr-Cyrl-CS" dirty="0">
                <a:ea typeface="Times New Roman"/>
              </a:rPr>
              <a:t>и </a:t>
            </a:r>
            <a:r>
              <a:rPr lang="sr-Cyrl-CS" b="1" dirty="0">
                <a:ea typeface="Times New Roman"/>
              </a:rPr>
              <a:t>легиране </a:t>
            </a:r>
            <a:r>
              <a:rPr lang="sr-Cyrl-CS" dirty="0">
                <a:ea typeface="Times New Roman"/>
              </a:rPr>
              <a:t>(</a:t>
            </a:r>
            <a:r>
              <a:rPr lang="sr-Cyrl-CS" b="1" dirty="0">
                <a:ea typeface="Times New Roman"/>
              </a:rPr>
              <a:t>Cr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Ni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Si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Co</a:t>
            </a:r>
            <a:r>
              <a:rPr lang="ru-RU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Mn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W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Mo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V</a:t>
            </a:r>
            <a:r>
              <a:rPr lang="sr-Cyrl-CS" dirty="0">
                <a:ea typeface="Times New Roman"/>
              </a:rPr>
              <a:t>, </a:t>
            </a:r>
            <a:r>
              <a:rPr lang="sr-Cyrl-CS" b="1" dirty="0">
                <a:ea typeface="Times New Roman"/>
              </a:rPr>
              <a:t>Ti</a:t>
            </a:r>
            <a:r>
              <a:rPr lang="sr-Cyrl-CS" dirty="0">
                <a:ea typeface="Times New Roman"/>
              </a:rPr>
              <a:t> и др.)</a:t>
            </a:r>
            <a:endParaRPr lang="en-US" sz="3600" dirty="0" smtClean="0">
              <a:effectLst/>
              <a:latin typeface="Times New Roman"/>
              <a:ea typeface="Times New Roman"/>
            </a:endParaRPr>
          </a:p>
          <a:p>
            <a:pPr lvl="0" algn="just">
              <a:buFont typeface="Times New Roman"/>
              <a:buChar char="-"/>
            </a:pPr>
            <a:r>
              <a:rPr lang="sr-Cyrl-CS" dirty="0">
                <a:ea typeface="Times New Roman"/>
              </a:rPr>
              <a:t>према намени на </a:t>
            </a:r>
            <a:r>
              <a:rPr lang="sr-Cyrl-CS" b="1" dirty="0">
                <a:ea typeface="Times New Roman"/>
              </a:rPr>
              <a:t>конструкционе (</a:t>
            </a:r>
            <a:r>
              <a:rPr lang="ru-RU" dirty="0">
                <a:ea typeface="Times New Roman"/>
              </a:rPr>
              <a:t>до </a:t>
            </a:r>
            <a:r>
              <a:rPr lang="ru-RU" b="1" dirty="0">
                <a:ea typeface="Times New Roman"/>
              </a:rPr>
              <a:t>0,6%</a:t>
            </a:r>
            <a:r>
              <a:rPr lang="en-US" b="1" dirty="0">
                <a:ea typeface="Times New Roman"/>
              </a:rPr>
              <a:t>C</a:t>
            </a:r>
            <a:r>
              <a:rPr lang="ru-RU" dirty="0" smtClean="0">
                <a:ea typeface="Times New Roman"/>
              </a:rPr>
              <a:t>)</a:t>
            </a:r>
            <a:r>
              <a:rPr lang="en-US" dirty="0" smtClean="0">
                <a:ea typeface="Times New Roman"/>
              </a:rPr>
              <a:t>,</a:t>
            </a:r>
            <a:r>
              <a:rPr lang="ru-RU" b="1" dirty="0" smtClean="0">
                <a:ea typeface="Times New Roman"/>
              </a:rPr>
              <a:t> </a:t>
            </a:r>
            <a:r>
              <a:rPr lang="sr-Cyrl-CS" b="1" dirty="0" smtClean="0">
                <a:ea typeface="Times New Roman"/>
              </a:rPr>
              <a:t>алатне </a:t>
            </a:r>
            <a:r>
              <a:rPr lang="ru-RU" dirty="0">
                <a:ea typeface="Times New Roman"/>
              </a:rPr>
              <a:t>(</a:t>
            </a:r>
            <a:r>
              <a:rPr lang="ru-RU" b="1" dirty="0">
                <a:ea typeface="Times New Roman"/>
              </a:rPr>
              <a:t>0,55-1,5%</a:t>
            </a:r>
            <a:r>
              <a:rPr lang="en-US" b="1" dirty="0">
                <a:ea typeface="Times New Roman"/>
              </a:rPr>
              <a:t>C</a:t>
            </a:r>
            <a:r>
              <a:rPr lang="ru-RU" dirty="0">
                <a:ea typeface="Times New Roman"/>
              </a:rPr>
              <a:t>)</a:t>
            </a:r>
            <a:r>
              <a:rPr lang="ru-RU" b="1" dirty="0">
                <a:ea typeface="Times New Roman"/>
              </a:rPr>
              <a:t> </a:t>
            </a:r>
            <a:r>
              <a:rPr lang="ru-RU" dirty="0">
                <a:ea typeface="Times New Roman"/>
              </a:rPr>
              <a:t>и</a:t>
            </a:r>
            <a:r>
              <a:rPr lang="ru-RU" b="1" dirty="0">
                <a:ea typeface="Times New Roman"/>
              </a:rPr>
              <a:t> </a:t>
            </a:r>
            <a:r>
              <a:rPr lang="sr-Cyrl-CS" b="1" dirty="0" smtClean="0">
                <a:ea typeface="Times New Roman"/>
              </a:rPr>
              <a:t>специјалне</a:t>
            </a:r>
            <a:endParaRPr lang="en-US" sz="360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ЧЕЛИКА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484"/>
            <a:ext cx="1860788" cy="16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ЧЕЛИКА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876137"/>
            <a:ext cx="18192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447" y="1989137"/>
            <a:ext cx="2088356" cy="19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810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854" y="4491830"/>
            <a:ext cx="9699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491830"/>
            <a:ext cx="10731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5365" y="3635298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Ланац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9665" y="367923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Осовина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367923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Зупчаник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298" y="5867400"/>
            <a:ext cx="87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Опруга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61854" y="5867400"/>
            <a:ext cx="74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Кључ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0191" y="5791200"/>
            <a:ext cx="90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Бургија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smtClean="0"/>
              <a:t>тешки: бакар, олово, цинк, калај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 err="1" smtClean="0"/>
              <a:t>Cu,Pb</a:t>
            </a:r>
            <a:r>
              <a:rPr lang="en-US" dirty="0"/>
              <a:t>, Zn, </a:t>
            </a:r>
            <a:r>
              <a:rPr lang="en-US" dirty="0" err="1"/>
              <a:t>Sn</a:t>
            </a:r>
            <a:r>
              <a:rPr lang="en-US" dirty="0"/>
              <a:t>) </a:t>
            </a:r>
            <a:r>
              <a:rPr lang="ru-RU" dirty="0"/>
              <a:t>и</a:t>
            </a:r>
          </a:p>
          <a:p>
            <a:pPr marL="0" indent="0">
              <a:buNone/>
            </a:pPr>
            <a:r>
              <a:rPr lang="ru-RU" dirty="0" smtClean="0"/>
              <a:t>-лаки: </a:t>
            </a:r>
            <a:r>
              <a:rPr lang="ru-RU" dirty="0"/>
              <a:t>алуминијум, магнезијум, титанијум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 smtClean="0"/>
              <a:t>Al</a:t>
            </a:r>
            <a:r>
              <a:rPr lang="en-US" dirty="0"/>
              <a:t>, Mg, Ti).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ОБОЈЕНИ МЕТАЛИ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6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Бакар </a:t>
            </a:r>
            <a:r>
              <a:rPr lang="ru-RU" dirty="0"/>
              <a:t>се добија из руде бакра - Халкопирит.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Бакар </a:t>
            </a:r>
            <a:r>
              <a:rPr lang="ru-RU" dirty="0"/>
              <a:t>је црвенкасте боје, мале тврдоће, велике топлотне и електричне проводљивости. </a:t>
            </a:r>
            <a:endParaRPr lang="en-US" dirty="0" smtClean="0"/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/>
              <a:t>ваздуху не кородира, али услед дугог стајања пресвлачи се зеленом патином.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БАКАР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401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МАШИНСКИ МАТЕРИЈАЛИ</vt:lpstr>
      <vt:lpstr>МАТЕРИЈАЛИ</vt:lpstr>
      <vt:lpstr>Slide 3</vt:lpstr>
      <vt:lpstr>ПРОИЗВОДЊА ЧЕЛИКА</vt:lpstr>
      <vt:lpstr>ОСОБИНЕ ЧЕЛИКА</vt:lpstr>
      <vt:lpstr>ПОДЕЛА ЧЕЛИКА</vt:lpstr>
      <vt:lpstr>ПРИМЕНА ЧЕЛИКА</vt:lpstr>
      <vt:lpstr>ОБОЈЕНИ МЕТАЛИ</vt:lpstr>
      <vt:lpstr>БАКАР</vt:lpstr>
      <vt:lpstr>ПРИМЕНА БАКРА</vt:lpstr>
      <vt:lpstr>МЕСИНГ</vt:lpstr>
      <vt:lpstr>ПРИМЕНА МЕСИНГА</vt:lpstr>
      <vt:lpstr>БРОНЗА</vt:lpstr>
      <vt:lpstr>ПРИМЕНА БРОНЗЕ</vt:lpstr>
      <vt:lpstr>АЛУМИНИЈУМ</vt:lpstr>
      <vt:lpstr>ПРИМЕНА АЛУМИНИЈУМА</vt:lpstr>
      <vt:lpstr>ПОЛИМЕРНИ МАТЕРИЈАЛИ</vt:lpstr>
      <vt:lpstr>КОМПОЗИТНИ МАТЕРИЈАЛИ</vt:lpstr>
      <vt:lpstr>КЕРАМИЧКИ МАТЕРИЈАЛИ</vt:lpstr>
      <vt:lpstr>ПОГОНСКИ МАТЕРИЈАЛИ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МАШИНСКИ МАТЕРИЈАЛИ</dc:title>
  <dc:creator>Jovici</dc:creator>
  <cp:lastModifiedBy>Nemanja</cp:lastModifiedBy>
  <cp:revision>46</cp:revision>
  <dcterms:created xsi:type="dcterms:W3CDTF">2011-11-29T19:08:44Z</dcterms:created>
  <dcterms:modified xsi:type="dcterms:W3CDTF">2016-03-04T11:51:59Z</dcterms:modified>
</cp:coreProperties>
</file>