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2EDB8D0-98ED-4B86-9D5F-E61ADC70144D}" type="datetimeFigureOut">
              <a:rPr lang="en-US" smtClean="0"/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EDB8D0-98ED-4B86-9D5F-E61ADC7014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EDB8D0-98ED-4B86-9D5F-E61ADC7014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EDB8D0-98ED-4B86-9D5F-E61ADC70144D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EDB8D0-98ED-4B86-9D5F-E61ADC7014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EDB8D0-98ED-4B86-9D5F-E61ADC70144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EDB8D0-98ED-4B86-9D5F-E61ADC70144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EDB8D0-98ED-4B86-9D5F-E61ADC70144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EDB8D0-98ED-4B86-9D5F-E61ADC70144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EDB8D0-98ED-4B86-9D5F-E61ADC70144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EDB8D0-98ED-4B86-9D5F-E61ADC70144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82EDB8D0-98ED-4B86-9D5F-E61ADC70144D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854181D-6920-4594-9A5D-6CE56DC9F8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GIF"/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GIF"/><Relationship Id="rId1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docs.google.com/file/d/0B2JKiYbK6x49ZWRMSVBmUlVRcGVnZjdTNm5FSTIxdw/view" TargetMode="External"/><Relationship Id="rId1" Type="http://schemas.openxmlformats.org/officeDocument/2006/relationships/image" Target="../media/image38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mathplayground.com/measuringangles.html" TargetMode="Externa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docs.google.com/file/d/0B2JKiYbK6x49OGU0MjhjZWMtZDMyYS00OWM5LWFjYmQtMDdkM2VjZDk0NTQ2/view" TargetMode="Externa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/>
          <p:cNvPicPr>
            <a:picLocks noChangeAspect="1"/>
          </p:cNvPicPr>
          <p:nvPr/>
        </p:nvPicPr>
        <p:blipFill rotWithShape="1">
          <a:blip r:embed="rId1">
            <a:alphaModFix amt="5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028108"/>
          </a:xfrm>
        </p:spPr>
        <p:txBody>
          <a:bodyPr>
            <a:normAutofit/>
          </a:bodyPr>
          <a:lstStyle/>
          <a:p>
            <a:r>
              <a:rPr lang="sr-Cyrl-RS" dirty="0"/>
              <a:t>Ресурси и производња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1768" y="3256547"/>
            <a:ext cx="4893040" cy="3037895"/>
          </a:xfrm>
        </p:spPr>
        <p:txBody>
          <a:bodyPr>
            <a:normAutofit/>
          </a:bodyPr>
          <a:lstStyle/>
          <a:p>
            <a:r>
              <a:rPr lang="sr-Cyrl-RS" sz="3200" dirty="0"/>
              <a:t>Рационално коришћење ресурса на Земљи и очување и заштита животне средине</a:t>
            </a:r>
            <a:endParaRPr lang="sr-Latn-RS" sz="3200" dirty="0"/>
          </a:p>
        </p:txBody>
      </p:sp>
      <p:sp>
        <p:nvSpPr>
          <p:cNvPr id="13" name="Arc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Обојени метали -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8"/>
            <a:ext cx="6891086" cy="3869322"/>
          </a:xfrm>
        </p:spPr>
        <p:txBody>
          <a:bodyPr>
            <a:normAutofit/>
          </a:bodyPr>
          <a:lstStyle/>
          <a:p>
            <a:r>
              <a:rPr lang="ru-RU" b="1" dirty="0"/>
              <a:t>Бакар</a:t>
            </a:r>
            <a:r>
              <a:rPr lang="ru-RU" dirty="0"/>
              <a:t> је метал златножуте боје, лако се обликује, одличан је прововдник топлоте и електрицитета, производи се у облику жице, лима, цеви, котловских цеви , делова машина. Добро се леми. Употребљава се израду електричних проводника, котловских цеви, за посуђе.</a:t>
            </a:r>
            <a:endParaRPr lang="sr-Cyrl-RS" dirty="0"/>
          </a:p>
          <a:p>
            <a:endParaRPr lang="ru-RU" dirty="0"/>
          </a:p>
        </p:txBody>
      </p:sp>
      <p:pic>
        <p:nvPicPr>
          <p:cNvPr id="2050" name="Picture 2" descr="Bak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29" y="4328326"/>
            <a:ext cx="4693459" cy="21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kar – Online hem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89" y="4597120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Обојени метали -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8"/>
            <a:ext cx="6891086" cy="38693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Најпознатије легуре бакра су </a:t>
            </a:r>
            <a:r>
              <a:rPr lang="ru-RU" b="1" dirty="0"/>
              <a:t>месинг</a:t>
            </a:r>
            <a:r>
              <a:rPr lang="ru-RU" dirty="0"/>
              <a:t> и </a:t>
            </a:r>
            <a:r>
              <a:rPr lang="ru-RU" b="1" dirty="0"/>
              <a:t>бронза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Месинг</a:t>
            </a:r>
            <a:r>
              <a:rPr lang="ru-RU" dirty="0"/>
              <a:t>  је легура </a:t>
            </a:r>
            <a:r>
              <a:rPr lang="ru-RU" b="1" dirty="0"/>
              <a:t>бакра</a:t>
            </a:r>
            <a:r>
              <a:rPr lang="ru-RU" dirty="0"/>
              <a:t> и </a:t>
            </a:r>
            <a:r>
              <a:rPr lang="ru-RU" b="1" dirty="0"/>
              <a:t>цинка</a:t>
            </a:r>
            <a:r>
              <a:rPr lang="ru-RU" dirty="0"/>
              <a:t>, али додају се и други метали. </a:t>
            </a:r>
            <a:endParaRPr lang="sr-Latn-RS" dirty="0"/>
          </a:p>
          <a:p>
            <a:r>
              <a:rPr lang="ru-RU" dirty="0"/>
              <a:t>Има златкасту боју и погодан је за израду украсних предмета. Лако се превлачи преко племенитих метала.</a:t>
            </a:r>
            <a:endParaRPr lang="sr-Latn-RS" dirty="0"/>
          </a:p>
          <a:p>
            <a:r>
              <a:rPr lang="ru-RU" dirty="0"/>
              <a:t> Због отпорности се користи  за разне арматуре, израду цеви, лимова...</a:t>
            </a:r>
            <a:endParaRPr lang="ru-RU" dirty="0"/>
          </a:p>
        </p:txBody>
      </p:sp>
      <p:pic>
        <p:nvPicPr>
          <p:cNvPr id="3074" name="Picture 2" descr="Preduzece za trgovinu obojenom i crnom metalurgij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111918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RBY MESING - Okov Stil Čač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45" y="40548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Обојени метали -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8"/>
            <a:ext cx="6891086" cy="3869322"/>
          </a:xfrm>
        </p:spPr>
        <p:txBody>
          <a:bodyPr>
            <a:normAutofit/>
          </a:bodyPr>
          <a:lstStyle/>
          <a:p>
            <a:r>
              <a:rPr lang="ru-RU" dirty="0"/>
              <a:t>Најпознатије легуре бакра су </a:t>
            </a:r>
            <a:r>
              <a:rPr lang="ru-RU" b="1" dirty="0"/>
              <a:t>месинг</a:t>
            </a:r>
            <a:r>
              <a:rPr lang="ru-RU" dirty="0"/>
              <a:t> и </a:t>
            </a:r>
            <a:r>
              <a:rPr lang="ru-RU" b="1" dirty="0"/>
              <a:t>бронза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Бронза</a:t>
            </a:r>
            <a:r>
              <a:rPr lang="ru-RU" dirty="0"/>
              <a:t> је легура бакра мин. 60 % са било којим другим металом изузев цинка, па добијају назив према додатном елементу, </a:t>
            </a:r>
            <a:r>
              <a:rPr lang="ru-RU" i="1" dirty="0"/>
              <a:t>калајна</a:t>
            </a:r>
            <a:r>
              <a:rPr lang="ru-RU" dirty="0"/>
              <a:t>, </a:t>
            </a:r>
            <a:r>
              <a:rPr lang="ru-RU" i="1" dirty="0"/>
              <a:t>оловна</a:t>
            </a:r>
            <a:r>
              <a:rPr lang="ru-RU" dirty="0"/>
              <a:t>, </a:t>
            </a:r>
            <a:r>
              <a:rPr lang="ru-RU" i="1" dirty="0"/>
              <a:t>фосфорна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098" name="Picture 2" descr="Bronza | EuroRo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96898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ронза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22" y="3631587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Обојени метали -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8"/>
            <a:ext cx="6891086" cy="3869322"/>
          </a:xfrm>
        </p:spPr>
        <p:txBody>
          <a:bodyPr>
            <a:normAutofit/>
          </a:bodyPr>
          <a:lstStyle/>
          <a:p>
            <a:r>
              <a:rPr lang="ru-RU" b="1" dirty="0"/>
              <a:t>Алуминијум</a:t>
            </a:r>
            <a:r>
              <a:rPr lang="ru-RU" dirty="0"/>
              <a:t> је лак метал, лако се обликује у жицу, ваља у лимове и фолије, добро  проводи електричну струју</a:t>
            </a:r>
            <a:r>
              <a:rPr lang="sr-Latn-RS" dirty="0"/>
              <a:t>. </a:t>
            </a:r>
            <a:endParaRPr lang="sr-Cyrl-RS" dirty="0"/>
          </a:p>
          <a:p>
            <a:r>
              <a:rPr lang="sr-Cyrl-RS" dirty="0"/>
              <a:t>Легиран алуминијум се </a:t>
            </a:r>
            <a:r>
              <a:rPr lang="ru-RU" dirty="0"/>
              <a:t>употребљава и као замена за бакар, доста се употребљава у авио индустрији, за израду делова ракета, аутомобила, за посуђе, у грађевинарству, прехрамбеној индустрији.</a:t>
            </a:r>
            <a:endParaRPr lang="ru-RU" dirty="0"/>
          </a:p>
        </p:txBody>
      </p:sp>
      <p:pic>
        <p:nvPicPr>
          <p:cNvPr id="5122" name="Picture 2" descr="Aluminiju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86" y="7775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luminijum | Pahor d.o.o. s.r.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9207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Kapija | SAD uvele taksu od 10% na aluminijum iz Kan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75" y="5167312"/>
            <a:ext cx="2118336" cy="15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Обојени метали -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8"/>
            <a:ext cx="6891086" cy="3869322"/>
          </a:xfrm>
        </p:spPr>
        <p:txBody>
          <a:bodyPr>
            <a:normAutofit/>
          </a:bodyPr>
          <a:lstStyle/>
          <a:p>
            <a:r>
              <a:rPr lang="ru-RU" b="1" dirty="0"/>
              <a:t>Легуре алуминијума </a:t>
            </a:r>
            <a:r>
              <a:rPr lang="ru-RU" dirty="0"/>
              <a:t>садрже најмање 87% Ал, а остало су различити  додаци, чврсте су, лако се обрађују, а могу се и термички обрађивати.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Најпознатије легуре су  </a:t>
            </a:r>
            <a:r>
              <a:rPr lang="ru-RU" b="1" dirty="0"/>
              <a:t>дуралуминијум</a:t>
            </a:r>
            <a:r>
              <a:rPr lang="sr-Latn-RS" dirty="0"/>
              <a:t> </a:t>
            </a:r>
            <a:r>
              <a:rPr lang="ru-RU" dirty="0"/>
              <a:t>-погодан за обраду и </a:t>
            </a:r>
            <a:r>
              <a:rPr lang="ru-RU" b="1" dirty="0"/>
              <a:t>силумин</a:t>
            </a:r>
            <a:r>
              <a:rPr lang="sr-Latn-RS" dirty="0"/>
              <a:t> </a:t>
            </a:r>
            <a:r>
              <a:rPr lang="ru-RU" dirty="0"/>
              <a:t>-</a:t>
            </a:r>
            <a:r>
              <a:rPr lang="sr-Latn-RS" dirty="0"/>
              <a:t> </a:t>
            </a:r>
            <a:r>
              <a:rPr lang="ru-RU" dirty="0"/>
              <a:t>погодан за ливење.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Неметали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8"/>
            <a:ext cx="6891086" cy="386932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 машинству често се употребљавају </a:t>
            </a:r>
            <a:r>
              <a:rPr lang="ru-RU" b="1" dirty="0"/>
              <a:t>кожа, пластика, гума</a:t>
            </a:r>
            <a:r>
              <a:rPr lang="sr-Latn-RS" b="1" dirty="0"/>
              <a:t>, </a:t>
            </a:r>
            <a:r>
              <a:rPr lang="sr-Cyrl-RS" b="1" dirty="0"/>
              <a:t>азбест</a:t>
            </a:r>
            <a:r>
              <a:rPr lang="ru-RU" b="1" dirty="0"/>
              <a:t>...</a:t>
            </a:r>
            <a:endParaRPr lang="ru-RU" b="1" dirty="0"/>
          </a:p>
          <a:p>
            <a:endParaRPr lang="ru-RU" dirty="0"/>
          </a:p>
          <a:p>
            <a:r>
              <a:rPr lang="ru-RU" b="1" dirty="0"/>
              <a:t>Кожа</a:t>
            </a:r>
            <a:r>
              <a:rPr lang="ru-RU" dirty="0"/>
              <a:t> се користе за ременице, </a:t>
            </a:r>
            <a:r>
              <a:rPr lang="ru-RU" b="1" dirty="0"/>
              <a:t>гума</a:t>
            </a:r>
            <a:r>
              <a:rPr lang="ru-RU" dirty="0"/>
              <a:t> за  заптиваче, али се у задње време често замењују са пластиком.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Азбест</a:t>
            </a:r>
            <a:r>
              <a:rPr lang="ru-RU" dirty="0"/>
              <a:t> је минерал, влакнасте грађе, а по хемијском саставу, магнезијумсиликат, подноси високе температуре, али је мале чврстоће, користи се за израду ватрогасних одела, као изолацини материјал, за кочионе облоге.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Погонски материјали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8"/>
            <a:ext cx="6891086" cy="3869322"/>
          </a:xfrm>
        </p:spPr>
        <p:txBody>
          <a:bodyPr>
            <a:normAutofit/>
          </a:bodyPr>
          <a:lstStyle/>
          <a:p>
            <a:r>
              <a:rPr lang="ru-RU" dirty="0"/>
              <a:t>У погонске материјале спадају </a:t>
            </a:r>
            <a:r>
              <a:rPr lang="ru-RU" b="1" dirty="0"/>
              <a:t>горива</a:t>
            </a:r>
            <a:r>
              <a:rPr lang="ru-RU" dirty="0"/>
              <a:t> и </a:t>
            </a:r>
            <a:r>
              <a:rPr lang="ru-RU" b="1" dirty="0"/>
              <a:t>мазива</a:t>
            </a:r>
            <a:r>
              <a:rPr lang="ru-RU" dirty="0"/>
              <a:t>.</a:t>
            </a:r>
            <a:endParaRPr lang="ru-RU" dirty="0"/>
          </a:p>
          <a:p>
            <a:r>
              <a:rPr lang="ru-RU" b="1" dirty="0"/>
              <a:t>Горива</a:t>
            </a:r>
            <a:r>
              <a:rPr lang="ru-RU" dirty="0"/>
              <a:t> су материје које се на одређеној температури снажно једине, са кисеоником, при чему настаје топлота, гасови и чврст остатак. Добијена топлота се користи за покретање турбина, машина, мотора, при чему долази до претварања топлотне енергије у механички рад или електричну енергију.</a:t>
            </a:r>
            <a:endParaRPr lang="ru-RU" dirty="0"/>
          </a:p>
        </p:txBody>
      </p:sp>
      <p:pic>
        <p:nvPicPr>
          <p:cNvPr id="6146" name="Picture 2" descr="Šta su goriva i maziv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26" y="427964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Лубрицант. Потрошња мазива за друмски тран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2189504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oriva – izbor važnijih pitanja i odgovora | Pe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86" y="4892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Погонски материјали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8"/>
            <a:ext cx="6891086" cy="38693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погонске материјале спадају </a:t>
            </a:r>
            <a:r>
              <a:rPr lang="ru-RU" b="1" dirty="0"/>
              <a:t>горива</a:t>
            </a:r>
            <a:r>
              <a:rPr lang="ru-RU" dirty="0"/>
              <a:t> и </a:t>
            </a:r>
            <a:r>
              <a:rPr lang="ru-RU" b="1" dirty="0"/>
              <a:t>мазива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Главно својство горива је топлотна моћ-топлота коју ослобађа јединица масе. Горива се јављају у  </a:t>
            </a:r>
            <a:r>
              <a:rPr lang="ru-RU" b="1" dirty="0"/>
              <a:t>чврстом, течном и гасовитом агрегатном стању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Течна горива су </a:t>
            </a:r>
            <a:r>
              <a:rPr lang="ru-RU" i="1" dirty="0"/>
              <a:t>нафта</a:t>
            </a:r>
            <a:r>
              <a:rPr lang="ru-RU" dirty="0"/>
              <a:t> и њени деривати, гасовита горива-су </a:t>
            </a:r>
            <a:r>
              <a:rPr lang="ru-RU" i="1" dirty="0"/>
              <a:t>земни гас </a:t>
            </a:r>
            <a:r>
              <a:rPr lang="ru-RU" dirty="0"/>
              <a:t>и </a:t>
            </a:r>
            <a:r>
              <a:rPr lang="ru-RU" i="1" dirty="0"/>
              <a:t>пропан</a:t>
            </a:r>
            <a:r>
              <a:rPr lang="ru-RU" dirty="0"/>
              <a:t> </a:t>
            </a:r>
            <a:r>
              <a:rPr lang="ru-RU" i="1" dirty="0"/>
              <a:t>бутан</a:t>
            </a:r>
            <a:r>
              <a:rPr lang="ru-RU" dirty="0"/>
              <a:t>, а чврста горива су </a:t>
            </a:r>
            <a:r>
              <a:rPr lang="ru-RU" i="1" dirty="0"/>
              <a:t>угаљ, дрво, уран.</a:t>
            </a:r>
            <a:endParaRPr lang="ru-RU" i="1" dirty="0"/>
          </a:p>
        </p:txBody>
      </p:sp>
      <p:pic>
        <p:nvPicPr>
          <p:cNvPr id="4" name="Picture 2" descr="Šta su goriva i maziv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26" y="427964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Лубрицант. Потрошња мазива за друмски тран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2189504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oriva – izbor važnijih pitanja i odgovora | Pe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86" y="4892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Погонски материјали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7"/>
            <a:ext cx="6511566" cy="5020356"/>
          </a:xfrm>
        </p:spPr>
        <p:txBody>
          <a:bodyPr>
            <a:normAutofit fontScale="92500"/>
          </a:bodyPr>
          <a:lstStyle/>
          <a:p>
            <a:r>
              <a:rPr lang="ru-RU" dirty="0"/>
              <a:t>У погонске материјале спадају </a:t>
            </a:r>
            <a:r>
              <a:rPr lang="ru-RU" b="1" dirty="0"/>
              <a:t>горива</a:t>
            </a:r>
            <a:r>
              <a:rPr lang="ru-RU" dirty="0"/>
              <a:t> и </a:t>
            </a:r>
            <a:r>
              <a:rPr lang="ru-RU" b="1" dirty="0"/>
              <a:t>мазива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Нафта је једињење угљеника и водоника које се црпи из земље и технолошким поступком прерађује у  своје деривате.</a:t>
            </a:r>
            <a:endParaRPr lang="ru-RU" dirty="0"/>
          </a:p>
          <a:p>
            <a:r>
              <a:rPr lang="ru-RU" dirty="0"/>
              <a:t>Угаљ је најраспрострањеније гориво, имамо </a:t>
            </a:r>
            <a:r>
              <a:rPr lang="ru-RU" i="1" dirty="0"/>
              <a:t>камени угаљ </a:t>
            </a:r>
            <a:r>
              <a:rPr lang="ru-RU" dirty="0"/>
              <a:t>и </a:t>
            </a:r>
            <a:r>
              <a:rPr lang="ru-RU" i="1" dirty="0"/>
              <a:t>антрацит</a:t>
            </a:r>
            <a:r>
              <a:rPr lang="ru-RU" dirty="0"/>
              <a:t> који се копају на већим дубинама и имамо угаљ који је често на површинским коповима –</a:t>
            </a:r>
            <a:r>
              <a:rPr lang="ru-RU" i="1" dirty="0"/>
              <a:t>лигнит</a:t>
            </a:r>
            <a:r>
              <a:rPr lang="ru-RU" dirty="0"/>
              <a:t>, </a:t>
            </a:r>
            <a:r>
              <a:rPr lang="ru-RU" i="1" dirty="0"/>
              <a:t>мрки</a:t>
            </a:r>
            <a:r>
              <a:rPr lang="ru-RU" dirty="0"/>
              <a:t>, </a:t>
            </a:r>
            <a:r>
              <a:rPr lang="ru-RU" i="1" dirty="0"/>
              <a:t>тресет</a:t>
            </a:r>
            <a:r>
              <a:rPr lang="ru-RU" dirty="0"/>
              <a:t>. Од мрког угља се производи кокс, који је лаган и користи се за високе пећи. </a:t>
            </a:r>
            <a:endParaRPr lang="ru-RU" dirty="0"/>
          </a:p>
          <a:p>
            <a:endParaRPr lang="ru-RU" dirty="0"/>
          </a:p>
          <a:p>
            <a:r>
              <a:rPr lang="ru-RU" dirty="0"/>
              <a:t>Чврста горива су угаљ, дрво, уран.</a:t>
            </a:r>
            <a:endParaRPr lang="ru-RU" i="1" dirty="0"/>
          </a:p>
        </p:txBody>
      </p:sp>
      <p:pic>
        <p:nvPicPr>
          <p:cNvPr id="4" name="Picture 2" descr="Šta su goriva i maziv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26" y="427964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Лубрицант. Потрошња мазива за друмски тран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2189504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oriva – izbor važnijih pitanja i odgovora | Pe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86" y="4892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Погонски материјали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7"/>
            <a:ext cx="6652968" cy="5020356"/>
          </a:xfrm>
        </p:spPr>
        <p:txBody>
          <a:bodyPr>
            <a:normAutofit/>
          </a:bodyPr>
          <a:lstStyle/>
          <a:p>
            <a:r>
              <a:rPr lang="ru-RU" dirty="0"/>
              <a:t>У погонске материјале спадају </a:t>
            </a:r>
            <a:r>
              <a:rPr lang="ru-RU" b="1" dirty="0"/>
              <a:t>горива</a:t>
            </a:r>
            <a:r>
              <a:rPr lang="ru-RU" dirty="0"/>
              <a:t> и </a:t>
            </a:r>
            <a:r>
              <a:rPr lang="ru-RU" b="1" dirty="0"/>
              <a:t>мазива</a:t>
            </a:r>
            <a:r>
              <a:rPr lang="ru-RU" dirty="0"/>
              <a:t>.</a:t>
            </a:r>
            <a:endParaRPr lang="ru-RU" dirty="0"/>
          </a:p>
          <a:p>
            <a:r>
              <a:rPr lang="ru-RU" b="1" dirty="0"/>
              <a:t>Мазива</a:t>
            </a:r>
            <a:r>
              <a:rPr lang="ru-RU" dirty="0"/>
              <a:t> су материје које се налазе између лежишта и осовина, вратила, клипова, цилиндара образујући танак слој између њих. Тако не долази до хабања, а могу и да одводе топлоту са мотора. За мазива се користе минерална уља. Најбитнија особина мазива је вискозитет- степен способности подмазивања. За веће оптерећење се користи маст, као и за мале брзине.</a:t>
            </a:r>
            <a:endParaRPr lang="ru-RU" i="1" dirty="0"/>
          </a:p>
        </p:txBody>
      </p:sp>
      <p:pic>
        <p:nvPicPr>
          <p:cNvPr id="4" name="Picture 2" descr="Šta su goriva i maziv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26" y="427964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Лубрицант. Потрошња мазива за друмски тран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2189504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oriva – izbor važnijih pitanja i odgovora | Pe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86" y="4892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Природна богатства и природни ресурси на Земљи</a:t>
            </a:r>
            <a:br>
              <a:rPr lang="sr-Cyrl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810" y="913129"/>
            <a:ext cx="9389881" cy="5032375"/>
          </a:xfrm>
        </p:spPr>
        <p:txBody>
          <a:bodyPr>
            <a:normAutofit/>
          </a:bodyPr>
          <a:lstStyle/>
          <a:p>
            <a:endParaRPr lang="sr-Cyrl-RS" dirty="0"/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Природна богатства</a:t>
            </a:r>
            <a:r>
              <a:rPr lang="ru-RU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 су појаве или објекти у природи који утичу на живот и развој човека и његове активности, а настају без човековог рада и утицаја.</a:t>
            </a:r>
            <a:endParaRPr lang="sr-Latn-RS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br>
              <a:rPr lang="ru-RU" dirty="0"/>
            </a:br>
            <a:r>
              <a:rPr lang="ru-RU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Природни ресурси</a:t>
            </a:r>
            <a:r>
              <a:rPr lang="ru-RU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 су природна богатства која човек користи и обликује према својим потребама.  </a:t>
            </a:r>
            <a:endParaRPr lang="sr-Latn-RS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Облици енергије</a:t>
            </a:r>
            <a:r>
              <a:rPr lang="ru-RU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: топлотна, светлосна, електрична, енергија кретања…</a:t>
            </a:r>
            <a:endParaRPr lang="sr-Latn-R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</a:t>
            </a:r>
            <a:r>
              <a:rPr lang="sr-Cyrl-RS" dirty="0" err="1"/>
              <a:t>омпозитни</a:t>
            </a:r>
            <a:r>
              <a:rPr lang="sr-Cyrl-RS" dirty="0"/>
              <a:t> материјали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7"/>
            <a:ext cx="6498772" cy="5020356"/>
          </a:xfrm>
        </p:spPr>
        <p:txBody>
          <a:bodyPr>
            <a:normAutofit/>
          </a:bodyPr>
          <a:lstStyle/>
          <a:p>
            <a:r>
              <a:rPr lang="ru-RU" dirty="0"/>
              <a:t>Композитни материјали су комбинација више материјала, при чему они попримају само најбоље особине појединачних материјала и стварају се за специјалне намене.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Оптичка влакна </a:t>
            </a:r>
            <a:r>
              <a:rPr lang="ru-RU" dirty="0"/>
              <a:t>су чврста и жилава стакле­на влакна окружена пластичном смолом која им даје еластичност и штити их од пуцања.</a:t>
            </a:r>
            <a:endParaRPr lang="ru-RU" dirty="0"/>
          </a:p>
        </p:txBody>
      </p:sp>
      <p:pic>
        <p:nvPicPr>
          <p:cNvPr id="7170" name="Picture 2" descr="Оптичко влакно — Википедиј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393" y="875858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Интернет са оптичким влакнима и влакнима. Шта је то и како да се повежет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72" y="5600700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VJEZDANO NEBO - OPTIČKA VLAK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44" y="4334170"/>
            <a:ext cx="2543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</a:t>
            </a:r>
            <a:r>
              <a:rPr lang="sr-Cyrl-RS" dirty="0" err="1"/>
              <a:t>омпозитни</a:t>
            </a:r>
            <a:r>
              <a:rPr lang="sr-Cyrl-RS" dirty="0"/>
              <a:t> материјали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85" y="1690688"/>
            <a:ext cx="10993672" cy="5167312"/>
          </a:xfrm>
        </p:spPr>
        <p:txBody>
          <a:bodyPr>
            <a:normAutofit/>
          </a:bodyPr>
          <a:lstStyle/>
          <a:p>
            <a:r>
              <a:rPr lang="ru-RU" dirty="0"/>
              <a:t>Композитни материјали су комбинација више материјала, при чему они попримају само најбоље особине појединачних материјала и стварају се за специјалне намене.</a:t>
            </a:r>
            <a:endParaRPr lang="ru-RU" dirty="0"/>
          </a:p>
          <a:p>
            <a:endParaRPr lang="ru-RU" dirty="0"/>
          </a:p>
          <a:p>
            <a:r>
              <a:rPr lang="ru-RU" dirty="0"/>
              <a:t>Многи композити садрже угљена влакна, тј. танке свиласте црне нити чистог угљеника. Угљена влакна имају четири пута већу затезну чврстоћу од челика и у комбинацији са пластичном смолом дају најјачи и најлакши материјал од свих композитних материјала.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</a:t>
            </a:r>
            <a:r>
              <a:rPr lang="sr-Cyrl-RS" dirty="0" err="1"/>
              <a:t>омпозитни</a:t>
            </a:r>
            <a:r>
              <a:rPr lang="sr-Cyrl-RS" dirty="0"/>
              <a:t> материјали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2" y="1690687"/>
            <a:ext cx="6792686" cy="50203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Непробојни прслук  је урађен од невероватно јаких влакана од мате­ријала који се зове кевлар и може да издржи удар метка.</a:t>
            </a:r>
            <a:endParaRPr lang="ru-RU" dirty="0"/>
          </a:p>
          <a:p>
            <a:endParaRPr lang="ru-RU" dirty="0"/>
          </a:p>
          <a:p>
            <a:r>
              <a:rPr lang="ru-RU" dirty="0"/>
              <a:t>Брза возила садрже мно­го композитних материјала, од којих сваки има одговарајућу комбинацију јачине (чврстоће), тежине, крутости и других особина</a:t>
            </a:r>
            <a:endParaRPr lang="ru-RU" dirty="0"/>
          </a:p>
        </p:txBody>
      </p:sp>
      <p:pic>
        <p:nvPicPr>
          <p:cNvPr id="11266" name="Picture 2" descr="Кинески добављачи, произвођачи, фабрика непробојни прслуци - Велепродаја непробојних  прслука по мери - ЛИТАИ АРМОР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1690687"/>
            <a:ext cx="3607769" cy="36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/>
          <p:cNvPicPr>
            <a:picLocks noChangeAspect="1"/>
          </p:cNvPicPr>
          <p:nvPr/>
        </p:nvPicPr>
        <p:blipFill rotWithShape="1">
          <a:blip r:embed="rId1">
            <a:alphaModFix amt="5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7678" y="1627653"/>
            <a:ext cx="5796643" cy="3211071"/>
          </a:xfrm>
        </p:spPr>
        <p:txBody>
          <a:bodyPr>
            <a:normAutofit/>
          </a:bodyPr>
          <a:lstStyle/>
          <a:p>
            <a:r>
              <a:rPr lang="sr-Cyrl-RS" dirty="0"/>
              <a:t>Својства метала и легура</a:t>
            </a:r>
            <a:endParaRPr lang="sr-Latn-RS" dirty="0"/>
          </a:p>
        </p:txBody>
      </p:sp>
      <p:sp>
        <p:nvSpPr>
          <p:cNvPr id="13" name="Arc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Својства метала и легура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29627" cy="385974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Физичка својства </a:t>
            </a:r>
            <a:r>
              <a:rPr lang="ru-RU" dirty="0"/>
              <a:t>- боја, сјај, густина температура топљења и електрична проводљивост.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Хемијска својства </a:t>
            </a:r>
            <a:r>
              <a:rPr lang="ru-RU" dirty="0"/>
              <a:t>- хемијски састав и афинитет и отпорност према корозији.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Технолошка својства </a:t>
            </a:r>
            <a:r>
              <a:rPr lang="ru-RU" dirty="0"/>
              <a:t>- показују колико и како се материјал понаша при обради (добро или лоше)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Механичка својства </a:t>
            </a:r>
            <a:r>
              <a:rPr lang="ru-RU" dirty="0"/>
              <a:t>– обухватају чврстоћу, тврдоћу, еластичност, жилавост, смицање - нека механичка својства се могу мењати нпр. термичком обрадом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8996855" y="5990897"/>
            <a:ext cx="292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*</a:t>
            </a:r>
            <a:r>
              <a:rPr lang="sr-Cyrl-RS" dirty="0" err="1"/>
              <a:t>афиниттет</a:t>
            </a:r>
            <a:r>
              <a:rPr lang="sr-Cyrl-RS" dirty="0"/>
              <a:t> - склоност</a:t>
            </a:r>
            <a:endParaRPr lang="sr-Latn-R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Својства метала и легура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16143" cy="385974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Чврстоћа</a:t>
            </a:r>
            <a:r>
              <a:rPr lang="ru-RU" dirty="0"/>
              <a:t>  подразумева отпор материјала на деловање спољашњих сила које настоје променити облик.</a:t>
            </a:r>
            <a:r>
              <a:rPr lang="sr-Latn-RS" dirty="0"/>
              <a:t> </a:t>
            </a:r>
            <a:r>
              <a:rPr lang="ru-RU" b="0" i="0" dirty="0">
                <a:solidFill>
                  <a:srgbClr val="848585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i="0" dirty="0">
                <a:solidFill>
                  <a:srgbClr val="333300"/>
                </a:solidFill>
                <a:effectLst/>
                <a:latin typeface="+mj-lt"/>
              </a:rPr>
              <a:t>Чврстоћа зависи од врсте материјала, али зависи и од врсте напрезања </a:t>
            </a:r>
            <a:endParaRPr lang="ru-RU" dirty="0">
              <a:latin typeface="+mj-lt"/>
            </a:endParaRPr>
          </a:p>
          <a:p>
            <a:endParaRPr lang="ru-RU" dirty="0"/>
          </a:p>
          <a:p>
            <a:r>
              <a:rPr lang="ru-RU" b="1" dirty="0"/>
              <a:t>Тврдоћа</a:t>
            </a:r>
            <a:r>
              <a:rPr lang="ru-RU" dirty="0"/>
              <a:t> је отпор који метал пружа при продирању другог тела у његово. Дефинише се отиском који је остављен, одређује се по Бринелу, по Роквелу и по Викерсу.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Еластичност</a:t>
            </a:r>
            <a:r>
              <a:rPr lang="ru-RU" dirty="0"/>
              <a:t> је способност материјала да при деловању сила привремено промени свој облик, а по престанку деловања сила се врати у првобитни положај.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Својства метала и легура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66957" cy="3859742"/>
          </a:xfrm>
        </p:spPr>
        <p:txBody>
          <a:bodyPr>
            <a:normAutofit/>
          </a:bodyPr>
          <a:lstStyle/>
          <a:p>
            <a:r>
              <a:rPr lang="ru-RU" b="1" dirty="0"/>
              <a:t>Пластичност</a:t>
            </a:r>
            <a:r>
              <a:rPr lang="ru-RU" dirty="0"/>
              <a:t> је способност материјала да при деловању сила трајно мења свој облик.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Жилавост</a:t>
            </a:r>
            <a:r>
              <a:rPr lang="ru-RU" dirty="0"/>
              <a:t> је способност материјала да под деловањем сила трајно мења свој облик, а да при томе не прсне.</a:t>
            </a:r>
            <a:endParaRPr lang="sr-Latn-R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Својства метала и легура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74724" cy="813880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Georgia" panose="02040502050405020303" pitchFamily="18" charset="0"/>
              </a:rPr>
              <a:t>Врсте </a:t>
            </a:r>
            <a:r>
              <a:rPr lang="ru-RU" b="0" i="0" dirty="0">
                <a:effectLst/>
                <a:latin typeface="+mj-lt"/>
              </a:rPr>
              <a:t>напрезања</a:t>
            </a:r>
            <a:r>
              <a:rPr lang="ru-RU" b="0" i="0" dirty="0">
                <a:effectLst/>
                <a:latin typeface="Georgia" panose="02040502050405020303" pitchFamily="18" charset="0"/>
              </a:rPr>
              <a:t> којима предмет-материјал може бити изложен су:</a:t>
            </a:r>
            <a:endParaRPr lang="sr-Latn-RS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38" y="2431714"/>
            <a:ext cx="6432187" cy="28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2177" y="5392131"/>
            <a:ext cx="800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eorgia" panose="02040502050405020303" pitchFamily="18" charset="0"/>
              </a:rPr>
              <a:t>a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- затезање, </a:t>
            </a:r>
            <a:r>
              <a:rPr lang="sr-Latn-RS" b="1" dirty="0">
                <a:effectLst/>
                <a:latin typeface="Georgia" panose="02040502050405020303" pitchFamily="18" charset="0"/>
              </a:rPr>
              <a:t>  </a:t>
            </a:r>
            <a:r>
              <a:rPr lang="ru-RU" b="1" dirty="0">
                <a:effectLst/>
                <a:latin typeface="Georgia" panose="02040502050405020303" pitchFamily="18" charset="0"/>
              </a:rPr>
              <a:t>b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-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притисак, </a:t>
            </a:r>
            <a:r>
              <a:rPr lang="sr-Latn-RS" b="1" dirty="0">
                <a:effectLst/>
                <a:latin typeface="Georgia" panose="02040502050405020303" pitchFamily="18" charset="0"/>
              </a:rPr>
              <a:t>  </a:t>
            </a:r>
            <a:r>
              <a:rPr lang="ru-RU" b="1" dirty="0">
                <a:effectLst/>
                <a:latin typeface="Georgia" panose="02040502050405020303" pitchFamily="18" charset="0"/>
              </a:rPr>
              <a:t>с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-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савијање,</a:t>
            </a:r>
            <a:r>
              <a:rPr lang="sr-Latn-RS" b="1" dirty="0">
                <a:effectLst/>
                <a:latin typeface="Georgia" panose="02040502050405020303" pitchFamily="18" charset="0"/>
              </a:rPr>
              <a:t>   </a:t>
            </a:r>
            <a:r>
              <a:rPr lang="ru-RU" b="1" dirty="0">
                <a:effectLst/>
                <a:latin typeface="Georgia" panose="02040502050405020303" pitchFamily="18" charset="0"/>
              </a:rPr>
              <a:t>  d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-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увијање</a:t>
            </a:r>
            <a:endParaRPr lang="sr-Latn-R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Својства метала и легура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05940" cy="813880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Georgia" panose="02040502050405020303" pitchFamily="18" charset="0"/>
              </a:rPr>
              <a:t>Врсте </a:t>
            </a:r>
            <a:r>
              <a:rPr lang="ru-RU" b="0" i="0" dirty="0">
                <a:effectLst/>
                <a:latin typeface="+mj-lt"/>
              </a:rPr>
              <a:t>напрезања</a:t>
            </a:r>
            <a:r>
              <a:rPr lang="ru-RU" b="0" i="0" dirty="0">
                <a:effectLst/>
                <a:latin typeface="Georgia" panose="02040502050405020303" pitchFamily="18" charset="0"/>
              </a:rPr>
              <a:t> којима предмет-материјал може бити изложен су: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999241" y="5225634"/>
            <a:ext cx="1019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eorgia" panose="02040502050405020303" pitchFamily="18" charset="0"/>
              </a:rPr>
              <a:t>a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- затезање, </a:t>
            </a:r>
            <a:r>
              <a:rPr lang="sr-Latn-RS" b="1" dirty="0">
                <a:effectLst/>
                <a:latin typeface="Georgia" panose="02040502050405020303" pitchFamily="18" charset="0"/>
              </a:rPr>
              <a:t>                 </a:t>
            </a:r>
            <a:r>
              <a:rPr lang="ru-RU" b="1" dirty="0">
                <a:effectLst/>
                <a:latin typeface="Georgia" panose="02040502050405020303" pitchFamily="18" charset="0"/>
              </a:rPr>
              <a:t>b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-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притисак, </a:t>
            </a:r>
            <a:r>
              <a:rPr lang="sr-Latn-RS" b="1" dirty="0">
                <a:effectLst/>
                <a:latin typeface="Georgia" panose="02040502050405020303" pitchFamily="18" charset="0"/>
              </a:rPr>
              <a:t>               </a:t>
            </a:r>
            <a:r>
              <a:rPr lang="ru-RU" b="1" dirty="0">
                <a:effectLst/>
                <a:latin typeface="Georgia" panose="02040502050405020303" pitchFamily="18" charset="0"/>
              </a:rPr>
              <a:t>с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-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савијање,</a:t>
            </a:r>
            <a:r>
              <a:rPr lang="sr-Latn-RS" b="1" dirty="0">
                <a:effectLst/>
                <a:latin typeface="Georgia" panose="02040502050405020303" pitchFamily="18" charset="0"/>
              </a:rPr>
              <a:t>   </a:t>
            </a:r>
            <a:r>
              <a:rPr lang="ru-RU" b="1" dirty="0">
                <a:effectLst/>
                <a:latin typeface="Georgia" panose="02040502050405020303" pitchFamily="18" charset="0"/>
              </a:rPr>
              <a:t> </a:t>
            </a:r>
            <a:r>
              <a:rPr lang="sr-Latn-RS" b="1" dirty="0">
                <a:effectLst/>
                <a:latin typeface="Georgia" panose="02040502050405020303" pitchFamily="18" charset="0"/>
              </a:rPr>
              <a:t>                </a:t>
            </a:r>
            <a:r>
              <a:rPr lang="ru-RU" b="1" dirty="0">
                <a:effectLst/>
                <a:latin typeface="Georgia" panose="02040502050405020303" pitchFamily="18" charset="0"/>
              </a:rPr>
              <a:t> d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-</a:t>
            </a:r>
            <a:r>
              <a:rPr lang="sr-Latn-RS" b="1" dirty="0">
                <a:effectLst/>
                <a:latin typeface="Georgia" panose="02040502050405020303" pitchFamily="18" charset="0"/>
              </a:rPr>
              <a:t> </a:t>
            </a:r>
            <a:r>
              <a:rPr lang="ru-RU" b="1" dirty="0">
                <a:effectLst/>
                <a:latin typeface="Georgia" panose="02040502050405020303" pitchFamily="18" charset="0"/>
              </a:rPr>
              <a:t>увијање</a:t>
            </a:r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21673"/>
            <a:ext cx="2711116" cy="20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95" y="3421827"/>
            <a:ext cx="2076465" cy="10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16" y="3132484"/>
            <a:ext cx="1894221" cy="13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rsion GIF | Gfy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72" y="2708159"/>
            <a:ext cx="3194115" cy="244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Својства метала и легура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05940" cy="81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b="1" dirty="0"/>
              <a:t>Еластичност                            Пластичност </a:t>
            </a:r>
            <a:endParaRPr lang="sr-Latn-R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7" y="3097880"/>
            <a:ext cx="5715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84" y="3097880"/>
            <a:ext cx="5715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Екологија, рециклажа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89742" cy="3859742"/>
          </a:xfrm>
        </p:spPr>
        <p:txBody>
          <a:bodyPr>
            <a:normAutofit lnSpcReduction="10000"/>
          </a:bodyPr>
          <a:lstStyle/>
          <a:p>
            <a:r>
              <a:rPr lang="ru-RU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Екологија </a:t>
            </a:r>
            <a:r>
              <a:rPr lang="ru-RU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је посебна наука која се бави животном средином и њеном заштитом.</a:t>
            </a:r>
            <a:br>
              <a:rPr lang="ru-RU" dirty="0"/>
            </a:br>
            <a:r>
              <a:rPr lang="ru-RU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Рециклажа</a:t>
            </a:r>
            <a:r>
              <a:rPr lang="ru-RU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 представља процес у којем се врши поновна употреба већ коришћених материјала за израду разних предмета.</a:t>
            </a:r>
            <a:br>
              <a:rPr lang="ru-RU" dirty="0"/>
            </a:br>
            <a:endParaRPr lang="ru-RU" dirty="0"/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Материјали који се могу рециклирати:</a:t>
            </a:r>
            <a:endParaRPr lang="ru-RU" b="1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ru-RU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Папир</a:t>
            </a:r>
            <a:endParaRPr lang="ru-RU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ru-RU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Пластика</a:t>
            </a:r>
            <a:endParaRPr lang="ru-RU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ru-RU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Стакло</a:t>
            </a:r>
            <a:endParaRPr lang="ru-RU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ru-RU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Метал</a:t>
            </a:r>
            <a:endParaRPr lang="ru-RU" b="0" i="0" dirty="0">
              <a:solidFill>
                <a:srgbClr val="444444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ru-RU" b="0" i="0" dirty="0">
                <a:solidFill>
                  <a:srgbClr val="444444"/>
                </a:solidFill>
                <a:effectLst/>
                <a:latin typeface="Source Sans Pro" panose="020B0503030403020204" pitchFamily="34" charset="0"/>
              </a:rPr>
              <a:t>гума и др.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>
            <a:fillRect/>
          </a:stretch>
        </p:blipFill>
        <p:spPr bwMode="auto">
          <a:xfrm>
            <a:off x="2111411" y="2232565"/>
            <a:ext cx="7823283" cy="44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Својства метала и легура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638" y="1825625"/>
            <a:ext cx="8757501" cy="81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b="1" dirty="0"/>
              <a:t>Жилавост                        Кртост</a:t>
            </a:r>
            <a:endParaRPr lang="sr-Latn-RS" sz="32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Својства метала и легура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1" y="1749425"/>
            <a:ext cx="7048500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/>
          <p:cNvPicPr>
            <a:picLocks noChangeAspect="1"/>
          </p:cNvPicPr>
          <p:nvPr/>
        </p:nvPicPr>
        <p:blipFill rotWithShape="1">
          <a:blip r:embed="rId1">
            <a:alphaModFix amt="5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7678" y="1627653"/>
            <a:ext cx="5796643" cy="3211071"/>
          </a:xfrm>
        </p:spPr>
        <p:txBody>
          <a:bodyPr>
            <a:normAutofit/>
          </a:bodyPr>
          <a:lstStyle/>
          <a:p>
            <a:r>
              <a:rPr lang="sr-Cyrl-RS" dirty="0"/>
              <a:t>Мерење и контрола</a:t>
            </a:r>
            <a:endParaRPr lang="sr-Latn-RS" dirty="0"/>
          </a:p>
        </p:txBody>
      </p:sp>
      <p:sp>
        <p:nvSpPr>
          <p:cNvPr id="13" name="Arc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Мерење, мерна средства и контрола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23592" y="1737418"/>
            <a:ext cx="7772400" cy="1547567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Мерење </a:t>
            </a:r>
            <a:r>
              <a:rPr lang="ru-RU" dirty="0"/>
              <a:t>је поступак поређења вредности непознате физичке величине са физичком величином која је узета за јединицу мере, при чему се добија вредност измерене величине.</a:t>
            </a:r>
            <a:endParaRPr lang="ru-RU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2412284" y="3249887"/>
            <a:ext cx="7772400" cy="87660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/>
              <a:t>Мерна средства</a:t>
            </a:r>
            <a:r>
              <a:rPr lang="ru-RU" sz="2400" dirty="0"/>
              <a:t> су алати, уређаји, инструменти итд, за спровођење процеса мерења.</a:t>
            </a:r>
            <a:endParaRPr lang="ru-RU" sz="2400" dirty="0"/>
          </a:p>
        </p:txBody>
      </p:sp>
      <p:sp>
        <p:nvSpPr>
          <p:cNvPr id="6" name="Content Placeholder 2"/>
          <p:cNvSpPr txBox="1"/>
          <p:nvPr/>
        </p:nvSpPr>
        <p:spPr>
          <a:xfrm>
            <a:off x="2423592" y="4207462"/>
            <a:ext cx="7772400" cy="12843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/>
              <a:t>Контрола</a:t>
            </a:r>
            <a:r>
              <a:rPr lang="ru-RU" sz="2400" dirty="0"/>
              <a:t> је упоређивање неке физичке величин</a:t>
            </a:r>
            <a:r>
              <a:rPr lang="sr-Latn-RS" sz="2400" dirty="0"/>
              <a:t>e </a:t>
            </a:r>
            <a:r>
              <a:rPr lang="sr-Cyrl-RS" sz="2400" dirty="0"/>
              <a:t>са физичком величином</a:t>
            </a:r>
            <a:r>
              <a:rPr lang="ru-RU" sz="2400" dirty="0"/>
              <a:t> која је задата техничком документацијом.</a:t>
            </a:r>
            <a:endParaRPr lang="ru-RU" sz="2400" dirty="0"/>
          </a:p>
        </p:txBody>
      </p:sp>
      <p:pic>
        <p:nvPicPr>
          <p:cNvPr id="1026" name="Picture 2" descr="Ð ÐµÐ·ÑÐ»ÑÐ°Ñ ÑÐ»Ð¸ÐºÐ° Ð·Ð° Ð¼ÐµÑÑ Ð¿Ð½Ð³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85" y="5383504"/>
            <a:ext cx="1771349" cy="12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Ð°Ñ ÑÐ»Ð¸ÐºÐ° Ð·Ð° Ð¼ÐµÑÑ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5628362"/>
            <a:ext cx="1943767" cy="8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 ÐµÐ·ÑÐ»ÑÐ°Ñ ÑÐ»Ð¸ÐºÐ° Ð·Ð° terazije vag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13" y="5529741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Мерење дужине</a:t>
            </a:r>
            <a:endParaRPr lang="sr-Cyrl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7772400" cy="126112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Дужинске мере се најчешће мере </a:t>
            </a:r>
            <a:r>
              <a:rPr lang="ru-RU" b="1" dirty="0"/>
              <a:t>лењиром</a:t>
            </a:r>
            <a:r>
              <a:rPr lang="ru-RU" dirty="0"/>
              <a:t> или </a:t>
            </a:r>
            <a:r>
              <a:rPr lang="ru-RU" b="1" dirty="0"/>
              <a:t>мерном</a:t>
            </a:r>
            <a:r>
              <a:rPr lang="ru-RU" dirty="0"/>
              <a:t> </a:t>
            </a:r>
            <a:r>
              <a:rPr lang="ru-RU" b="1" dirty="0"/>
              <a:t>траком</a:t>
            </a:r>
            <a:r>
              <a:rPr lang="ru-RU" dirty="0"/>
              <a:t>.</a:t>
            </a:r>
            <a:endParaRPr lang="sr-Latn-RS" dirty="0"/>
          </a:p>
          <a:p>
            <a:r>
              <a:rPr lang="ru-RU" dirty="0"/>
              <a:t>Прецизност мерних лењира и трака је 1 mm.</a:t>
            </a:r>
            <a:endParaRPr lang="sr-Latn-RS" dirty="0"/>
          </a:p>
        </p:txBody>
      </p:sp>
      <p:pic>
        <p:nvPicPr>
          <p:cNvPr id="2050" name="Picture 2" descr="https://3.bp.blogspot.com/-umWUXGAnNjc/XAPsS9Xg5nI/AAAAAAAAAPc/BVTiLwqypl8SnLS648aLtPUFIdymduYxgCLcBGAs/s1600/%25D0%25BC%25D0%25B5%25D1%2580%25D1%2581%25D1%2580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708920"/>
            <a:ext cx="7502820" cy="20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/>
          <p:nvPr/>
        </p:nvSpPr>
        <p:spPr>
          <a:xfrm>
            <a:off x="2495600" y="4748014"/>
            <a:ext cx="7772400" cy="181431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Израда машинских делова захтева велику прецизност обраде, па се делови машина мере у десетим, стотим, па и у хиљадитим деловима милиметара.</a:t>
            </a:r>
            <a:endParaRPr lang="ru-RU" dirty="0"/>
          </a:p>
          <a:p>
            <a:pPr algn="just"/>
            <a:r>
              <a:rPr lang="ru-RU" dirty="0"/>
              <a:t>За такво мерење користи се </a:t>
            </a:r>
            <a:r>
              <a:rPr lang="ru-RU" b="1" dirty="0"/>
              <a:t>помично мерило са нонијусом (шублер) </a:t>
            </a:r>
            <a:r>
              <a:rPr lang="ru-RU" dirty="0"/>
              <a:t>или </a:t>
            </a:r>
            <a:r>
              <a:rPr lang="ru-RU" b="1" dirty="0"/>
              <a:t>микрометар.</a:t>
            </a:r>
            <a:endParaRPr lang="ru-RU" dirty="0"/>
          </a:p>
          <a:p>
            <a:pPr algn="just"/>
            <a:endParaRPr lang="sr-Latn-R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Мерење помичним мерилом са нонијусом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sr-Cyrl-RS" dirty="0"/>
              <a:t>Користи се за мерење </a:t>
            </a:r>
            <a:r>
              <a:rPr lang="sr-Cyrl-RS" b="1" dirty="0"/>
              <a:t>унутрашњих</a:t>
            </a:r>
            <a:r>
              <a:rPr lang="sr-Cyrl-RS" dirty="0"/>
              <a:t> и </a:t>
            </a:r>
            <a:r>
              <a:rPr lang="sr-Cyrl-RS" b="1" dirty="0"/>
              <a:t>спољашњих</a:t>
            </a:r>
            <a:r>
              <a:rPr lang="sr-Cyrl-RS" dirty="0"/>
              <a:t> димензија предмета и </a:t>
            </a:r>
            <a:r>
              <a:rPr lang="sr-Cyrl-RS" b="1" dirty="0"/>
              <a:t>дубина</a:t>
            </a:r>
            <a:r>
              <a:rPr lang="sr-Cyrl-RS" dirty="0"/>
              <a:t>.</a:t>
            </a:r>
            <a:endParaRPr lang="sr-Latn-RS" dirty="0"/>
          </a:p>
        </p:txBody>
      </p:sp>
      <p:pic>
        <p:nvPicPr>
          <p:cNvPr id="3074" name="Picture 2" descr="https://1.bp.blogspot.com/-bqyPjOCEqr4/XAPul0sMOsI/AAAAAAAAAPo/nuUL5J13wWEMVhhKLRsu0eVLReSz8vk-gCLcBGAs/s1600/%25D0%25BF%25D0%25BA%25D0%25BC%25D1%2581%25D0%25BD%25D0%25BE%25D0%25B1%25D0%25B5%25D0%25BB%25D0%25B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492897"/>
            <a:ext cx="7513548" cy="41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Мерење помичним мерилом са нонијусом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23592" y="1412776"/>
            <a:ext cx="7772400" cy="2304256"/>
          </a:xfrm>
        </p:spPr>
        <p:txBody>
          <a:bodyPr/>
          <a:lstStyle/>
          <a:p>
            <a:r>
              <a:rPr lang="ru-RU" dirty="0"/>
              <a:t>Постоје помична мерила са прецизношћу од:</a:t>
            </a:r>
            <a:br>
              <a:rPr lang="ru-RU" dirty="0"/>
            </a:br>
            <a:endParaRPr lang="ru-RU" dirty="0"/>
          </a:p>
          <a:p>
            <a:pPr lvl="1"/>
            <a:r>
              <a:rPr lang="ru-RU" dirty="0"/>
              <a:t>1/10 (0.1) - ако на нонијусу постоји 10 подељака.</a:t>
            </a:r>
            <a:endParaRPr lang="ru-RU" dirty="0"/>
          </a:p>
          <a:p>
            <a:pPr lvl="1"/>
            <a:r>
              <a:rPr lang="ru-RU" dirty="0"/>
              <a:t>1/20 (0.05) - ако на нонијусу постоји 20 подељака.</a:t>
            </a:r>
            <a:endParaRPr lang="ru-RU" dirty="0"/>
          </a:p>
          <a:p>
            <a:pPr lvl="1"/>
            <a:r>
              <a:rPr lang="ru-RU" dirty="0"/>
              <a:t>1/50 (0.02) - ако на нонијусу постоји 50 подељака.</a:t>
            </a:r>
            <a:endParaRPr lang="ru-RU" dirty="0"/>
          </a:p>
        </p:txBody>
      </p:sp>
      <p:pic>
        <p:nvPicPr>
          <p:cNvPr id="4098" name="Picture 2" descr="https://4.bp.blogspot.com/-9eoIKHRUMio/XAPv9bgMwkI/AAAAAAAAAP0/Mcnn-5272c8iHDQXrJhEUPnYsXCnSkWYgCLcBGAs/s1600/Using_the_caliper_new_en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3573017"/>
            <a:ext cx="6612999" cy="30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2"/>
          </p:cNvPr>
          <p:cNvSpPr txBox="1"/>
          <p:nvPr/>
        </p:nvSpPr>
        <p:spPr>
          <a:xfrm>
            <a:off x="9192344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Видео!</a:t>
            </a:r>
            <a:endParaRPr lang="sr-Latn-R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Мерење микрометром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7772400" cy="1333128"/>
          </a:xfrm>
        </p:spPr>
        <p:txBody>
          <a:bodyPr/>
          <a:lstStyle/>
          <a:p>
            <a:pPr algn="just"/>
            <a:r>
              <a:rPr lang="ru-RU" b="1" dirty="0"/>
              <a:t>Микрометар</a:t>
            </a:r>
            <a:r>
              <a:rPr lang="ru-RU" dirty="0"/>
              <a:t> ради на принципу завртња. Његова прецизност је на 0,01mm. Њиме се могу мерити </a:t>
            </a:r>
            <a:r>
              <a:rPr lang="ru-RU" b="1" dirty="0"/>
              <a:t>спољашње</a:t>
            </a:r>
            <a:r>
              <a:rPr lang="ru-RU" dirty="0"/>
              <a:t> и </a:t>
            </a:r>
            <a:r>
              <a:rPr lang="ru-RU" b="1" dirty="0"/>
              <a:t>унутрашње</a:t>
            </a:r>
            <a:r>
              <a:rPr lang="ru-RU" dirty="0"/>
              <a:t> мере.</a:t>
            </a:r>
            <a:endParaRPr lang="sr-Latn-RS" dirty="0"/>
          </a:p>
        </p:txBody>
      </p:sp>
      <p:pic>
        <p:nvPicPr>
          <p:cNvPr id="5122" name="Picture 2" descr="https://2.bp.blogspot.com/-JrvVh93fDsY/XAPzDWK7vuI/AAAAAAAAAQA/8gZDx6O10mAe77hqDEiGB8xDd27PVQT_gCLcBGAs/s640/microm1%25D0%25BE%25D0%25B1%25D0%25B5%25D0%25BB%25D0%25B5%25D0%25B6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708920"/>
            <a:ext cx="790456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Компаратори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7772400" cy="1405136"/>
          </a:xfrm>
        </p:spPr>
        <p:txBody>
          <a:bodyPr/>
          <a:lstStyle/>
          <a:p>
            <a:pPr algn="just"/>
            <a:r>
              <a:rPr lang="ru-RU" b="1" dirty="0"/>
              <a:t>Компаратори </a:t>
            </a:r>
            <a:r>
              <a:rPr lang="ru-RU" dirty="0"/>
              <a:t>су мерни инструменти који служе за мерење и проналажење одступања мерне величине у односу на задату вредност.</a:t>
            </a:r>
            <a:endParaRPr lang="sr-Latn-RS" dirty="0"/>
          </a:p>
        </p:txBody>
      </p:sp>
      <p:pic>
        <p:nvPicPr>
          <p:cNvPr id="6146" name="Picture 2" descr="https://3.bp.blogspot.com/-GffMjYgPSYA/XAQB9DHtm4I/AAAAAAAAASU/Fjyjs8KYVoYMo5cTCD-8l5WBqK4rC-p6ACLcBGAs/s400/%25D0%25BC%25D0%25B5%25D1%2585%25D0%25B0%25D0%25BD%25D0%25B8%25D1%2587%25D0%25BA%25D0%25B8%2B%25D0%25BA%25D0%25BE%25D0%25BC%25D0%25BF%25D0%25B0%25D1%2580%25D0%25B0%25D1%2582%25D0%25BE%25D1%2580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996952"/>
            <a:ext cx="7272808" cy="33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Контрола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31216" y="1447800"/>
            <a:ext cx="5468840" cy="1693168"/>
          </a:xfrm>
        </p:spPr>
        <p:txBody>
          <a:bodyPr>
            <a:normAutofit fontScale="92500"/>
          </a:bodyPr>
          <a:lstStyle/>
          <a:p>
            <a:r>
              <a:rPr lang="ru-RU" dirty="0"/>
              <a:t>Контрола дужинских мера у машинству се врши: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паралелним граничним мерилима, 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контролним листићима, 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контролним шаблонима, </a:t>
            </a:r>
            <a:endParaRPr lang="ru-RU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6004235" y="2125305"/>
            <a:ext cx="4487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контролним прстенима, </a:t>
            </a:r>
            <a:endParaRPr lang="ru-R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контролним рачвама,</a:t>
            </a:r>
            <a:endParaRPr lang="ru-R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контролним чеповима.</a:t>
            </a:r>
            <a:endParaRPr lang="ru-RU" sz="2000" dirty="0"/>
          </a:p>
        </p:txBody>
      </p:sp>
      <p:pic>
        <p:nvPicPr>
          <p:cNvPr id="7170" name="Picture 2" descr="https://3.bp.blogspot.com/-SeWSA-MIo4o/XAP0Ikc48ZI/AAAAAAAAAQM/5BclhVvvMzwoLgOCbhJgs3pYEnKz67kgACEwYBhgL/s200/etaloni_01_v%2B-%2B%25D0%25BF%25D0%25B0%25D1%2580%25D0%25B0%25D0%25BB%25D0%25B5%25D0%25BB%25D0%25BD%25D0%25B0%2B%25D0%25B3%25D1%2580%25D0%25B0%25D0%25BD%25D0%25B8%25D1%2587%25D0%25BD%25D0%25B0%2B%25D0%25BC%25D0%25B5%25D1%2580%25D0%25B8%25D0%25BB%25D0%25B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04" y="3140968"/>
            <a:ext cx="2389313" cy="16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4.bp.blogspot.com/-w4mwuBnTfnw/XAP1kX9vB3I/AAAAAAAAAQY/OjDNALJqExMSbSHKoRYAHCxPpInFaMKkQCEwYBhgL/s200/kontrolni-list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02" y="4581129"/>
            <a:ext cx="1823915" cy="21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1.bp.blogspot.com/-3_XtbxWkBI8/XAP11-0RswI/AAAAAAAAAQg/Cw_KO2hJsNQwPD4FyB2cWdyiG1rKjAIrgCEwYBhgL/s200/%25D0%25BA%25D0%25BE%25D0%25BD%25D1%2582%25D1%2580%25D0%25BE%25D0%25BB%25D0%25BD%25D0%25B8%2B%25D1%2588%25D0%25B0%25D0%25B1%25D0%25BB%25D0%25BE%25D0%25BD%25D0%25B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23723" r="5522" b="23693"/>
          <a:stretch>
            <a:fillRect/>
          </a:stretch>
        </p:blipFill>
        <p:spPr bwMode="auto">
          <a:xfrm rot="5400000">
            <a:off x="4196139" y="3894923"/>
            <a:ext cx="3227918" cy="187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1.bp.blogspot.com/-HeJJV-NquEc/XAP2LuoWC8I/AAAAAAAAAQo/WbcgDqXxDf0V6LPzfqQ4ZclifJYYMsI-gCEwYBhgL/s200/kontrolnici_01_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01" y="3356992"/>
            <a:ext cx="320905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/>
          <p:cNvPicPr>
            <a:picLocks noChangeAspect="1"/>
          </p:cNvPicPr>
          <p:nvPr/>
        </p:nvPicPr>
        <p:blipFill rotWithShape="1">
          <a:blip r:embed="rId1">
            <a:alphaModFix amt="5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7192" y="2248139"/>
            <a:ext cx="5037616" cy="2028108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Материјали у машинству</a:t>
            </a:r>
            <a:endParaRPr lang="sr-Latn-RS" dirty="0"/>
          </a:p>
        </p:txBody>
      </p:sp>
      <p:sp>
        <p:nvSpPr>
          <p:cNvPr id="13" name="Arc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Мерење углова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7772400" cy="126112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За мерење углова се користе угломери са прецизношћу очитавања у степенима и минутима - угломери са нонијусом.</a:t>
            </a:r>
            <a:endParaRPr lang="sr-Latn-RS" dirty="0"/>
          </a:p>
        </p:txBody>
      </p:sp>
      <p:pic>
        <p:nvPicPr>
          <p:cNvPr id="8194" name="Picture 2" descr="https://4.bp.blogspot.com/-XnVUb1qDPHo/XAP49BfsDHI/AAAAAAAAAQ4/GlBo-EcMp489Kkl54AHMcC6iputfV1EsACLcBGAs/s400/%25D1%2583%25D0%25B3%25D0%25BB%25D0%25BE%25D0%25BC%25D0%25B5%25D1%2580%2B%25D1%2581%25D0%25B0%2B%25D0%25BD%25D0%25BE%25D0%25BD%25D0%25B8%25D1%2598%25D1%2583%25D1%2581%25D0%25BE%25D0%25BC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616242"/>
            <a:ext cx="5394176" cy="1577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/>
          <p:nvPr/>
        </p:nvSpPr>
        <p:spPr>
          <a:xfrm>
            <a:off x="2581218" y="4725144"/>
            <a:ext cx="3619582" cy="165618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За контролу углова користе се угаоници, са правим углом, или шаблони.</a:t>
            </a:r>
            <a:endParaRPr lang="sr-Latn-RS" dirty="0"/>
          </a:p>
        </p:txBody>
      </p:sp>
      <p:pic>
        <p:nvPicPr>
          <p:cNvPr id="8196" name="Picture 4" descr="https://4.bp.blogspot.com/-5u-b44Gguos/XAP5IEJ5e8I/AAAAAAAAAQ8/-2O84JSKQvErOS593HbgzJOrZMD8rD9ZACLcBGAs/s400/%25D1%2583%25D0%25B3%25D0%25B0%25D0%25BE%25D0%25BD%25D0%25B8%25D0%25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5" b="8912"/>
          <a:stretch>
            <a:fillRect/>
          </a:stretch>
        </p:blipFill>
        <p:spPr bwMode="auto">
          <a:xfrm>
            <a:off x="6839520" y="4590220"/>
            <a:ext cx="3144913" cy="186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8411976" y="188640"/>
            <a:ext cx="1932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Симулација мерења углова</a:t>
            </a:r>
            <a:endParaRPr lang="sr-Latn-R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Мерење масе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3789" y="1447800"/>
            <a:ext cx="8767011" cy="1405136"/>
          </a:xfrm>
        </p:spPr>
        <p:txBody>
          <a:bodyPr/>
          <a:lstStyle/>
          <a:p>
            <a:r>
              <a:rPr lang="ru-RU" dirty="0"/>
              <a:t>Основна јединица за мерење масе је  </a:t>
            </a:r>
            <a:r>
              <a:rPr lang="sr-Latn-RS" b="1" dirty="0"/>
              <a:t> </a:t>
            </a:r>
            <a:r>
              <a:rPr lang="sr-Cyrl-RS" b="1" dirty="0"/>
              <a:t>килограм.</a:t>
            </a:r>
            <a:r>
              <a:rPr lang="sr-Latn-RS" b="1" dirty="0"/>
              <a:t>            </a:t>
            </a:r>
            <a:r>
              <a:rPr lang="ru-RU" dirty="0"/>
              <a:t>За мерење масе користе се </a:t>
            </a:r>
            <a:r>
              <a:rPr lang="ru-RU" b="1" dirty="0"/>
              <a:t>ваге</a:t>
            </a:r>
            <a:r>
              <a:rPr lang="ru-RU" dirty="0"/>
              <a:t>. Нпр. </a:t>
            </a:r>
            <a:r>
              <a:rPr lang="ru-RU" i="1" dirty="0"/>
              <a:t>теразије</a:t>
            </a:r>
            <a:r>
              <a:rPr lang="ru-RU" dirty="0"/>
              <a:t>, </a:t>
            </a:r>
            <a:r>
              <a:rPr lang="ru-RU" i="1" dirty="0"/>
              <a:t>децималне</a:t>
            </a:r>
            <a:r>
              <a:rPr lang="ru-RU" dirty="0"/>
              <a:t>, </a:t>
            </a:r>
            <a:r>
              <a:rPr lang="ru-RU" i="1" dirty="0"/>
              <a:t>техничке</a:t>
            </a:r>
            <a:r>
              <a:rPr lang="ru-RU" dirty="0"/>
              <a:t>, </a:t>
            </a:r>
            <a:r>
              <a:rPr lang="ru-RU" i="1" dirty="0"/>
              <a:t>кућне</a:t>
            </a:r>
            <a:r>
              <a:rPr lang="ru-RU" dirty="0"/>
              <a:t> итд.</a:t>
            </a:r>
            <a:endParaRPr lang="ru-RU" dirty="0"/>
          </a:p>
        </p:txBody>
      </p:sp>
      <p:pic>
        <p:nvPicPr>
          <p:cNvPr id="9218" name="Picture 2" descr="https://4.bp.blogspot.com/-fDK4mC4rUZc/XAP6pFxOFLI/AAAAAAAAARU/k2XOUBjv4WkDb00GJ3NW4ariPdYQCKzDQCLcBGAs/s200/1200px-Balance_scale_IMGP975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73" y="2852936"/>
            <a:ext cx="5472608" cy="3694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Дигитална мерила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7772400" cy="1765176"/>
          </a:xfrm>
        </p:spPr>
        <p:txBody>
          <a:bodyPr/>
          <a:lstStyle/>
          <a:p>
            <a:pPr algn="just"/>
            <a:r>
              <a:rPr lang="ru-RU" dirty="0"/>
              <a:t>Поред аналогних мерила, данас постоје и дигитална мерила. Дигитално мерило са нонијусом, дигитални микрометар, дигитални угаоник, дигиталне ваге.</a:t>
            </a:r>
            <a:endParaRPr lang="sr-Latn-RS" dirty="0"/>
          </a:p>
        </p:txBody>
      </p:sp>
      <p:pic>
        <p:nvPicPr>
          <p:cNvPr id="10242" name="Picture 2" descr="https://2.bp.blogspot.com/-8ZfN2dyoH3s/XAP73QdIqYI/AAAAAAAAARk/ONzYb2mVZgwxuGt3TyMANybXd0JiSZlkACLcBGAs/s200/tehnoalat_-_digitalni_mikrometar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24092"/>
          <a:stretch>
            <a:fillRect/>
          </a:stretch>
        </p:blipFill>
        <p:spPr bwMode="auto">
          <a:xfrm>
            <a:off x="2711625" y="3325025"/>
            <a:ext cx="4036611" cy="19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3.bp.blogspot.com/-D6ZduArudTc/XAP73f2vkiI/AAAAAAAAARo/qJ2_j3rsa4UxtRn8QBjLu8mlf5kX-HoqwCLcBGAs/s200/%25D0%25B4%25D0%25B8%25D0%25B3%25D0%25B8%25D1%2582%25D0%25B0%25D0%25BB%25D0%25BD%25D0%25B8%2B%25D1%2583%25D0%25B3%25D0%25BB%25D0%25BE%25D0%25BC%25D0%25B5%25D1%25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 b="12644"/>
          <a:stretch>
            <a:fillRect/>
          </a:stretch>
        </p:blipFill>
        <p:spPr bwMode="auto">
          <a:xfrm>
            <a:off x="7608168" y="2769948"/>
            <a:ext cx="2325256" cy="18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4.bp.blogspot.com/-X-rltM5CANs/XAP73cnpnAI/AAAAAAAAARs/9Hl_UkQyHtchmo5GAb07XskmhjbbflblwCLcBGAs/s400/%25D0%25B4%25D0%25B8%25D0%25B3%25D0%25B8%25D1%2582%25D0%25B0%25D0%25BB%25D0%25BD%25D0%25B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0" b="5623"/>
          <a:stretch>
            <a:fillRect/>
          </a:stretch>
        </p:blipFill>
        <p:spPr bwMode="auto">
          <a:xfrm>
            <a:off x="2567609" y="5135526"/>
            <a:ext cx="4456123" cy="13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4.bp.blogspot.com/-xD7CdVmIcxc/XAP6pDlAgYI/AAAAAAAAARQ/WRWMZei_6xwzKmgJHjDDJ08G7p0QY7ZaACLcBGAs/s200/elektronska-vaga1_compress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596" y="4624947"/>
            <a:ext cx="3352776" cy="199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5"/>
          </p:cNvPr>
          <p:cNvSpPr txBox="1"/>
          <p:nvPr/>
        </p:nvSpPr>
        <p:spPr>
          <a:xfrm>
            <a:off x="9192344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Видео!</a:t>
            </a:r>
            <a:endParaRPr lang="sr-Latn-R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Мерење силе и момента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591816"/>
            <a:ext cx="7772400" cy="9010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Сила је основна физичка величина. Обележава се са     , а њена јединица је 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2423592" y="2636912"/>
            <a:ext cx="777686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/>
              <a:t>Интезитет момента силе (обртног момента)  је једнак производу силе и њеног нормалног растојања од осе ротације (тј. до моментне тачке).</a:t>
            </a:r>
            <a:endParaRPr lang="ru-RU" sz="2600" dirty="0"/>
          </a:p>
          <a:p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5411924" y="4275609"/>
            <a:ext cx="1800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3600" dirty="0"/>
              <a:t>M=F*I</a:t>
            </a:r>
            <a:endParaRPr lang="sr-Latn-R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57038" y="179843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F</a:t>
            </a:r>
            <a:endParaRPr lang="sr-Latn-R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12124" y="189476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Calibri" panose="020F0502020204030204" pitchFamily="34" charset="0"/>
              </a:rPr>
              <a:t>N</a:t>
            </a:r>
            <a:r>
              <a:rPr lang="sr-Latn-RS" sz="2400" dirty="0"/>
              <a:t> (</a:t>
            </a:r>
            <a:r>
              <a:rPr lang="sr-Cyrl-RS" sz="2400" dirty="0"/>
              <a:t>њутн)</a:t>
            </a:r>
            <a:r>
              <a:rPr lang="sr-Latn-RS" sz="2400" dirty="0"/>
              <a:t>.</a:t>
            </a:r>
            <a:endParaRPr lang="sr-Latn-RS" sz="2400" dirty="0"/>
          </a:p>
        </p:txBody>
      </p:sp>
      <p:sp>
        <p:nvSpPr>
          <p:cNvPr id="8" name="Rectangle 7"/>
          <p:cNvSpPr/>
          <p:nvPr/>
        </p:nvSpPr>
        <p:spPr>
          <a:xfrm>
            <a:off x="2414464" y="5085184"/>
            <a:ext cx="4437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Јединица момента силе је њутн-метар Nm.</a:t>
            </a:r>
            <a:endParaRPr lang="ru-RU" sz="2400" dirty="0"/>
          </a:p>
          <a:p>
            <a:pPr algn="just"/>
            <a:r>
              <a:rPr lang="ru-RU" sz="2400" dirty="0"/>
              <a:t>Момент силе се мери момент кључем.</a:t>
            </a:r>
            <a:endParaRPr lang="ru-RU" sz="2400" dirty="0"/>
          </a:p>
        </p:txBody>
      </p:sp>
      <p:pic>
        <p:nvPicPr>
          <p:cNvPr id="11266" name="Picture 2" descr="https://2.bp.blogspot.com/-bPLa_Z9-YFw/XAP_Afp8-3I/AAAAAAAAASA/Ib-mFQauwwk7ynXBqQwid14dI-c5RSikACLcBGAs/s1600/momentklju%25C4%258D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5" y="4921940"/>
            <a:ext cx="3514576" cy="16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Размеравање и обележавање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7772400" cy="20532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Када меримо неки метал, обележавање </a:t>
            </a:r>
            <a:r>
              <a:rPr lang="ru-RU" b="1" dirty="0"/>
              <a:t>не вршимо графитном оловком</a:t>
            </a:r>
            <a:r>
              <a:rPr lang="ru-RU" dirty="0"/>
              <a:t>, јер не оставља јасно видљив траг, већ обележавање на металу вршимо </a:t>
            </a:r>
            <a:r>
              <a:rPr lang="ru-RU" b="1" dirty="0"/>
              <a:t>челичном</a:t>
            </a:r>
            <a:r>
              <a:rPr lang="ru-RU" dirty="0"/>
              <a:t> </a:t>
            </a:r>
            <a:r>
              <a:rPr lang="ru-RU" b="1" dirty="0"/>
              <a:t>иглом</a:t>
            </a:r>
            <a:r>
              <a:rPr lang="ru-RU" dirty="0"/>
              <a:t>, </a:t>
            </a:r>
            <a:r>
              <a:rPr lang="ru-RU" b="1" dirty="0"/>
              <a:t>шестаром</a:t>
            </a:r>
            <a:r>
              <a:rPr lang="ru-RU" dirty="0"/>
              <a:t> </a:t>
            </a:r>
            <a:r>
              <a:rPr lang="ru-RU" b="1" dirty="0"/>
              <a:t>са</a:t>
            </a:r>
            <a:r>
              <a:rPr lang="ru-RU" dirty="0"/>
              <a:t> </a:t>
            </a:r>
            <a:r>
              <a:rPr lang="ru-RU" b="1" dirty="0"/>
              <a:t>две</a:t>
            </a:r>
            <a:r>
              <a:rPr lang="ru-RU" dirty="0"/>
              <a:t> </a:t>
            </a:r>
            <a:r>
              <a:rPr lang="ru-RU" b="1" dirty="0"/>
              <a:t>челичне</a:t>
            </a:r>
            <a:r>
              <a:rPr lang="ru-RU" dirty="0"/>
              <a:t> </a:t>
            </a:r>
            <a:r>
              <a:rPr lang="ru-RU" b="1" dirty="0"/>
              <a:t>игле</a:t>
            </a:r>
            <a:r>
              <a:rPr lang="ru-RU" dirty="0"/>
              <a:t>, </a:t>
            </a:r>
            <a:r>
              <a:rPr lang="ru-RU" b="1" dirty="0"/>
              <a:t>угаоником</a:t>
            </a:r>
            <a:r>
              <a:rPr lang="ru-RU" dirty="0"/>
              <a:t>, и </a:t>
            </a:r>
            <a:r>
              <a:rPr lang="ru-RU" b="1" dirty="0"/>
              <a:t>тачкастим</a:t>
            </a:r>
            <a:r>
              <a:rPr lang="ru-RU" dirty="0"/>
              <a:t> </a:t>
            </a:r>
            <a:r>
              <a:rPr lang="ru-RU" b="1" dirty="0"/>
              <a:t>обележавачем</a:t>
            </a:r>
            <a:r>
              <a:rPr lang="ru-RU" dirty="0"/>
              <a:t> (</a:t>
            </a:r>
            <a:r>
              <a:rPr lang="ru-RU" b="1" dirty="0"/>
              <a:t>тачкашем</a:t>
            </a:r>
            <a:r>
              <a:rPr lang="ru-RU" dirty="0"/>
              <a:t>).</a:t>
            </a:r>
            <a:endParaRPr lang="sr-Latn-RS" dirty="0"/>
          </a:p>
        </p:txBody>
      </p:sp>
      <p:pic>
        <p:nvPicPr>
          <p:cNvPr id="12290" name="Picture 2" descr="https://1.bp.blogspot.com/-yVIpKWJpXCA/XAQAFZUdgoI/AAAAAAAAASI/gBaNVgu1b4Q_S5JC2Ay_bNgvdg5NF9-QACLcBGAs/s400/%25D1%2580%25D0%25B0%25D0%25B7%25D0%25BC%25D0%25B5%25D1%2580%25D0%25B0%25D0%25B2%25D0%25B0%25D1%259A%25D0%25B5%2B%25D0%25B8%2B%25D0%25BE%25D0%25B1%25D0%25B5%25D0%25BB%25D0%25B5%25D0%25B6%25D0%25B0%25D0%25B2%25D0%25B0%25D1%259A%25D0%25B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3356993"/>
            <a:ext cx="7919851" cy="31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7772400" cy="901080"/>
          </a:xfrm>
        </p:spPr>
        <p:txBody>
          <a:bodyPr/>
          <a:lstStyle/>
          <a:p>
            <a:r>
              <a:rPr lang="sr-Cyrl-RS" dirty="0"/>
              <a:t>Прочитај вредности са следећих мерних инструмената</a:t>
            </a:r>
            <a:endParaRPr lang="sr-Cyrl-RS" dirty="0"/>
          </a:p>
        </p:txBody>
      </p:sp>
      <p:pic>
        <p:nvPicPr>
          <p:cNvPr id="13314" name="Picture 2" descr="https://2.bp.blogspot.com/-CZJxFKZhAtc/XAQEM21n_-I/AAAAAAAAASg/g6CPzjbUSh0_iThHPYWolcSQpZy-jrvvwCLcBGAs/s640/%25D0%25BF%25D1%2580%25D0%25B8%25D0%25BC%25D0%25B5%25D1%2580%25D0%25BC%25D0%25B8%25D0%25BA%25D1%2580%25D0%25BE%25D0%25BC%25D0%25B5%25D1%2582%25D0%25B0%25D1%25802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/>
          <a:stretch>
            <a:fillRect/>
          </a:stretch>
        </p:blipFill>
        <p:spPr bwMode="auto">
          <a:xfrm>
            <a:off x="2057400" y="2276873"/>
            <a:ext cx="8377372" cy="40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5680" y="227687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5 </a:t>
            </a:r>
            <a:r>
              <a:rPr lang="sr-Latn-RS" sz="2400" dirty="0"/>
              <a:t>mm</a:t>
            </a:r>
            <a:endParaRPr lang="sr-Latn-R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76120" y="251762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Calibri" panose="020F0502020204030204" pitchFamily="34" charset="0"/>
              </a:rPr>
              <a:t>0.3</a:t>
            </a:r>
            <a:r>
              <a:rPr lang="sr-Cyrl-RS" sz="2400" dirty="0">
                <a:latin typeface="Calibri" panose="020F0502020204030204" pitchFamily="34" charset="0"/>
              </a:rPr>
              <a:t>5 </a:t>
            </a:r>
            <a:r>
              <a:rPr lang="sr-Latn-RS" sz="2400" dirty="0">
                <a:latin typeface="Calibri" panose="020F0502020204030204" pitchFamily="34" charset="0"/>
              </a:rPr>
              <a:t>mm</a:t>
            </a:r>
            <a:endParaRPr lang="sr-Latn-RS" sz="2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7930" y="566124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Calibri" panose="020F0502020204030204" pitchFamily="34" charset="0"/>
              </a:rPr>
              <a:t>0.</a:t>
            </a:r>
            <a:r>
              <a:rPr lang="sr-Cyrl-RS" sz="2400" dirty="0">
                <a:latin typeface="Calibri" panose="020F0502020204030204" pitchFamily="34" charset="0"/>
              </a:rPr>
              <a:t>5 </a:t>
            </a:r>
            <a:r>
              <a:rPr lang="sr-Latn-RS" sz="2400" dirty="0">
                <a:latin typeface="Calibri" panose="020F0502020204030204" pitchFamily="34" charset="0"/>
              </a:rPr>
              <a:t>mm</a:t>
            </a:r>
            <a:endParaRPr lang="sr-Latn-R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8248" y="5897710"/>
            <a:ext cx="30255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3200" dirty="0"/>
              <a:t>=5.85mm</a:t>
            </a:r>
            <a:endParaRPr lang="sr-Latn-R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3.bp.blogspot.com/-VqBdPns_TKs/XAQEMz_DnoI/AAAAAAAAASo/R1AR61mqLHMidZpilOTlw_QgMS-sp0uEACLcBGAs/s640/%25D0%25BF%25D1%2580%25D0%25B8%25D0%25BC%25D0%25B5%25D1%2580%25D0%25BC%25D0%25B8%25D0%25BA%25D1%2580%25D0%25BE%25D0%25BC%25D0%25B5%25D1%2582%25D0%25B0%25D1%2580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35" y="1453522"/>
            <a:ext cx="7740699" cy="38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Примери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6071579" y="4005065"/>
            <a:ext cx="12241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dirty="0"/>
              <a:t>5 </a:t>
            </a:r>
            <a:r>
              <a:rPr lang="sr-Latn-RS" sz="2400" dirty="0"/>
              <a:t>mm</a:t>
            </a:r>
            <a:endParaRPr lang="sr-Latn-R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12732" y="400962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Calibri" panose="020F0502020204030204" pitchFamily="34" charset="0"/>
              </a:rPr>
              <a:t>0.28</a:t>
            </a:r>
            <a:r>
              <a:rPr lang="sr-Cyrl-RS" sz="2400" dirty="0">
                <a:latin typeface="Calibri" panose="020F0502020204030204" pitchFamily="34" charset="0"/>
              </a:rPr>
              <a:t> </a:t>
            </a:r>
            <a:r>
              <a:rPr lang="sr-Latn-RS" sz="2400" dirty="0">
                <a:latin typeface="Calibri" panose="020F0502020204030204" pitchFamily="34" charset="0"/>
              </a:rPr>
              <a:t>mm</a:t>
            </a:r>
            <a:endParaRPr lang="sr-Latn-RS" sz="2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0096" y="400962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Calibri" panose="020F0502020204030204" pitchFamily="34" charset="0"/>
              </a:rPr>
              <a:t>0.</a:t>
            </a:r>
            <a:r>
              <a:rPr lang="sr-Cyrl-RS" sz="2400" dirty="0">
                <a:latin typeface="Calibri" panose="020F0502020204030204" pitchFamily="34" charset="0"/>
              </a:rPr>
              <a:t>5 </a:t>
            </a:r>
            <a:r>
              <a:rPr lang="sr-Latn-RS" sz="2400" dirty="0">
                <a:latin typeface="Calibri" panose="020F0502020204030204" pitchFamily="34" charset="0"/>
              </a:rPr>
              <a:t>mm</a:t>
            </a:r>
            <a:endParaRPr lang="sr-Latn-R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8248" y="5897710"/>
            <a:ext cx="26445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3200" dirty="0"/>
              <a:t>=5.78mm</a:t>
            </a:r>
            <a:endParaRPr lang="sr-Latn-R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rahinja\Desktop\мерење и контрола\примернонијус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6" y="1404763"/>
            <a:ext cx="7207835" cy="44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Примери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4033887" y="2636913"/>
            <a:ext cx="122413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Calibri" panose="020F0502020204030204" pitchFamily="34" charset="0"/>
              </a:rPr>
              <a:t>15</a:t>
            </a:r>
            <a:r>
              <a:rPr lang="sr-Cyrl-RS" sz="2400" dirty="0">
                <a:latin typeface="Calibri" panose="020F0502020204030204" pitchFamily="34" charset="0"/>
              </a:rPr>
              <a:t> </a:t>
            </a:r>
            <a:r>
              <a:rPr lang="sr-Latn-RS" sz="2400" dirty="0">
                <a:latin typeface="Calibri" panose="020F0502020204030204" pitchFamily="34" charset="0"/>
              </a:rPr>
              <a:t>mm</a:t>
            </a:r>
            <a:endParaRPr lang="sr-Latn-RS" sz="24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3668" y="26369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Calibri" panose="020F0502020204030204" pitchFamily="34" charset="0"/>
              </a:rPr>
              <a:t>0.7</a:t>
            </a:r>
            <a:r>
              <a:rPr lang="sr-Cyrl-RS" sz="2400" dirty="0">
                <a:latin typeface="Calibri" panose="020F0502020204030204" pitchFamily="34" charset="0"/>
              </a:rPr>
              <a:t> </a:t>
            </a:r>
            <a:r>
              <a:rPr lang="sr-Latn-RS" sz="2400" dirty="0">
                <a:latin typeface="Calibri" panose="020F0502020204030204" pitchFamily="34" charset="0"/>
              </a:rPr>
              <a:t>mm</a:t>
            </a:r>
            <a:endParaRPr lang="sr-Latn-R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8248" y="5897710"/>
            <a:ext cx="30255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3200" dirty="0"/>
              <a:t>=15.7mm</a:t>
            </a:r>
            <a:endParaRPr lang="sr-Latn-R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Питања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02" y="1822022"/>
            <a:ext cx="10065598" cy="3213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Материјали у машинству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077" y="1787918"/>
            <a:ext cx="6392158" cy="3859742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Материјали се бирају на основу њихове подобности да одговарајућим својствима задовоље захтеве, нарочито када су у питању технолошки поступци обликовања, издржљивости итд.</a:t>
            </a:r>
            <a:endParaRPr lang="sr-Cyrl-RS" dirty="0"/>
          </a:p>
          <a:p>
            <a:endParaRPr lang="sr-Cyrl-RS" dirty="0"/>
          </a:p>
          <a:p>
            <a:r>
              <a:rPr lang="sr-Cyrl-RS" dirty="0"/>
              <a:t>Материјали који се најчешће користе у машинству су:</a:t>
            </a:r>
            <a:endParaRPr lang="sr-Cyrl-RS" dirty="0"/>
          </a:p>
          <a:p>
            <a:pPr lvl="1"/>
            <a:r>
              <a:rPr lang="sr-Cyrl-RS" b="1" dirty="0"/>
              <a:t>Метали и њихове легуре,</a:t>
            </a:r>
            <a:endParaRPr lang="sr-Cyrl-RS" b="1" dirty="0"/>
          </a:p>
          <a:p>
            <a:pPr lvl="1"/>
            <a:r>
              <a:rPr lang="sr-Cyrl-RS" b="1" dirty="0"/>
              <a:t>Неметали,</a:t>
            </a:r>
            <a:endParaRPr lang="sr-Cyrl-RS" b="1" dirty="0"/>
          </a:p>
          <a:p>
            <a:pPr lvl="1"/>
            <a:r>
              <a:rPr lang="sr-Cyrl-RS" b="1" dirty="0"/>
              <a:t>Пластични материјали (полимери),</a:t>
            </a:r>
            <a:endParaRPr lang="sr-Cyrl-RS" b="1" dirty="0"/>
          </a:p>
          <a:p>
            <a:pPr lvl="1"/>
            <a:r>
              <a:rPr lang="sr-Cyrl-RS" b="1" dirty="0"/>
              <a:t>Композитни материјали,</a:t>
            </a:r>
            <a:endParaRPr lang="sr-Cyrl-RS" b="1" dirty="0"/>
          </a:p>
          <a:p>
            <a:pPr lvl="1"/>
            <a:r>
              <a:rPr lang="sr-Cyrl-RS" b="1" dirty="0"/>
              <a:t>Погонски материјали.</a:t>
            </a:r>
            <a:endParaRPr lang="sr-Cyrl-R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Метални материјали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866" y="1816197"/>
            <a:ext cx="6533561" cy="3859742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У машинству се највише користе </a:t>
            </a:r>
            <a:r>
              <a:rPr lang="sr-Cyrl-RS" b="1" dirty="0"/>
              <a:t>чисти</a:t>
            </a:r>
            <a:r>
              <a:rPr lang="sr-Cyrl-RS" dirty="0"/>
              <a:t> </a:t>
            </a:r>
            <a:r>
              <a:rPr lang="sr-Cyrl-RS" b="1" dirty="0"/>
              <a:t>метали</a:t>
            </a:r>
            <a:r>
              <a:rPr lang="sr-Cyrl-RS" dirty="0"/>
              <a:t> као што су: гвожђе, алуминијум, бакар, никл, цинк, хром… и </a:t>
            </a:r>
            <a:r>
              <a:rPr lang="sr-Cyrl-RS" b="1" dirty="0"/>
              <a:t>легуре</a:t>
            </a:r>
            <a:r>
              <a:rPr lang="sr-Cyrl-RS" dirty="0"/>
              <a:t>  као што су: челик, месинг, бронза…</a:t>
            </a:r>
            <a:endParaRPr lang="sr-Cyrl-RS" dirty="0"/>
          </a:p>
          <a:p>
            <a:r>
              <a:rPr lang="ru-RU" b="1" dirty="0"/>
              <a:t>Легура</a:t>
            </a:r>
            <a:r>
              <a:rPr lang="ru-RU" dirty="0"/>
              <a:t> је смеша два или више елемената од којих је барем један метал. </a:t>
            </a:r>
            <a:endParaRPr lang="ru-RU" dirty="0"/>
          </a:p>
          <a:p>
            <a:pPr lvl="1"/>
            <a:r>
              <a:rPr lang="ru-RU" dirty="0"/>
              <a:t>Легура има особине метала али оне могу бити знатно различите од особина чистих компонената из којих се легура састоји. </a:t>
            </a:r>
            <a:endParaRPr lang="ru-RU" dirty="0"/>
          </a:p>
          <a:p>
            <a:r>
              <a:rPr lang="ru-RU" dirty="0"/>
              <a:t>Особине легура се могу променити односно побољшати механичком или термичком обрадом, као нпр. ваљањем, ковањем, жарењем, каљењем или отпуштањем.</a:t>
            </a:r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Чисти метали - гвожђе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359" y="1584660"/>
            <a:ext cx="6482512" cy="52733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Руде из којих се добија гвожђе су: магнетит, хематит, лимонит, сидерит и пирит. </a:t>
            </a:r>
            <a:endParaRPr lang="ru-RU" dirty="0"/>
          </a:p>
          <a:p>
            <a:r>
              <a:rPr lang="ru-RU" dirty="0"/>
              <a:t>Ове руде се прерађују у </a:t>
            </a:r>
            <a:r>
              <a:rPr lang="ru-RU" b="1" dirty="0"/>
              <a:t>високим пећима</a:t>
            </a:r>
            <a:r>
              <a:rPr lang="ru-RU" dirty="0"/>
              <a:t>. Сирово гвожђе је основа за производњу легура гвожђа. </a:t>
            </a:r>
            <a:endParaRPr lang="ru-RU" dirty="0"/>
          </a:p>
          <a:p>
            <a:r>
              <a:rPr lang="ru-RU" dirty="0"/>
              <a:t>Легуре гвожђа су: </a:t>
            </a:r>
            <a:r>
              <a:rPr lang="ru-RU" b="1" dirty="0"/>
              <a:t>челик</a:t>
            </a:r>
            <a:r>
              <a:rPr lang="ru-RU" dirty="0"/>
              <a:t> и </a:t>
            </a:r>
            <a:r>
              <a:rPr lang="ru-RU" b="1" dirty="0"/>
              <a:t>ливено</a:t>
            </a:r>
            <a:r>
              <a:rPr lang="ru-RU" dirty="0"/>
              <a:t> </a:t>
            </a:r>
            <a:r>
              <a:rPr lang="ru-RU" b="1" dirty="0"/>
              <a:t>гвожђе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Челик је легура </a:t>
            </a:r>
            <a:r>
              <a:rPr lang="ru-RU" b="1" dirty="0"/>
              <a:t>гвожђа</a:t>
            </a:r>
            <a:r>
              <a:rPr lang="ru-RU" dirty="0"/>
              <a:t> и </a:t>
            </a:r>
            <a:r>
              <a:rPr lang="ru-RU" b="1" dirty="0"/>
              <a:t>угљеника.</a:t>
            </a:r>
            <a:endParaRPr lang="ru-RU" b="1" dirty="0"/>
          </a:p>
          <a:p>
            <a:r>
              <a:rPr lang="ru-RU" dirty="0"/>
              <a:t>Да би се побољшале карактеристике челика за одређену намену додају се легирајући елементи. </a:t>
            </a:r>
            <a:endParaRPr lang="ru-RU" dirty="0"/>
          </a:p>
          <a:p>
            <a:r>
              <a:rPr lang="ru-RU" dirty="0"/>
              <a:t>Челик је легура повољна за обраду јер се може </a:t>
            </a:r>
            <a:r>
              <a:rPr lang="ru-RU" b="1" dirty="0"/>
              <a:t>резати, лити, деформисати, заваривати, ваљати термички обрађивати</a:t>
            </a:r>
            <a:r>
              <a:rPr lang="ru-RU" dirty="0"/>
              <a:t>, а уз све то је веома </a:t>
            </a:r>
            <a:r>
              <a:rPr lang="ru-RU" b="1" dirty="0"/>
              <a:t>чврст</a:t>
            </a:r>
            <a:r>
              <a:rPr lang="ru-RU" dirty="0"/>
              <a:t> и има веома велику примену у машинству.</a:t>
            </a:r>
            <a:endParaRPr lang="sr-Cyrl-R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9" y="2109011"/>
            <a:ext cx="2134871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26" y="4555547"/>
            <a:ext cx="2111232" cy="17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16" y="2219095"/>
            <a:ext cx="2019883" cy="17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Чисти метали - гвожђе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1086" cy="38693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Разликујемо  врсте челика:</a:t>
            </a:r>
            <a:endParaRPr lang="ru-RU" dirty="0"/>
          </a:p>
          <a:p>
            <a:pPr lvl="1"/>
            <a:r>
              <a:rPr lang="ru-RU" dirty="0"/>
              <a:t>по начину производње: Сименс - Мартенов, конверторски, електрочелик,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по саставу - угљенички и легирани,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/>
              <a:t>према  намени - конструкциони, алатни, специјални.</a:t>
            </a:r>
            <a:endParaRPr lang="ru-RU" dirty="0"/>
          </a:p>
          <a:p>
            <a:endParaRPr lang="ru-RU" dirty="0"/>
          </a:p>
          <a:p>
            <a:r>
              <a:rPr lang="ru-RU" dirty="0"/>
              <a:t>Ознака челика се састоји од словне ознаке Ч и бројчане вредности од 4 цифре.</a:t>
            </a:r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86" y="1571877"/>
            <a:ext cx="4141871" cy="47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Обојени метали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0688"/>
            <a:ext cx="6891086" cy="2249716"/>
          </a:xfrm>
        </p:spPr>
        <p:txBody>
          <a:bodyPr>
            <a:normAutofit/>
          </a:bodyPr>
          <a:lstStyle/>
          <a:p>
            <a:r>
              <a:rPr lang="ru-RU" dirty="0"/>
              <a:t>У обојене метале спадају  сви метали изузев гвожђа. </a:t>
            </a:r>
            <a:endParaRPr lang="ru-RU" dirty="0"/>
          </a:p>
          <a:p>
            <a:r>
              <a:rPr lang="ru-RU" dirty="0"/>
              <a:t>То су </a:t>
            </a:r>
            <a:r>
              <a:rPr lang="ru-RU" b="1" dirty="0"/>
              <a:t>тешки</a:t>
            </a:r>
            <a:r>
              <a:rPr lang="ru-RU" dirty="0"/>
              <a:t> метали: </a:t>
            </a:r>
            <a:r>
              <a:rPr lang="ru-RU" b="1" dirty="0"/>
              <a:t>бакар</a:t>
            </a:r>
            <a:r>
              <a:rPr lang="ru-RU" dirty="0"/>
              <a:t>, </a:t>
            </a:r>
            <a:r>
              <a:rPr lang="ru-RU" b="1" dirty="0"/>
              <a:t>олово</a:t>
            </a:r>
            <a:r>
              <a:rPr lang="ru-RU" dirty="0"/>
              <a:t>, </a:t>
            </a:r>
            <a:r>
              <a:rPr lang="ru-RU" b="1" dirty="0"/>
              <a:t>цинк</a:t>
            </a:r>
            <a:r>
              <a:rPr lang="ru-RU" dirty="0"/>
              <a:t>, </a:t>
            </a:r>
            <a:r>
              <a:rPr lang="ru-RU" b="1" dirty="0"/>
              <a:t>калај</a:t>
            </a:r>
            <a:r>
              <a:rPr lang="ru-RU" dirty="0"/>
              <a:t> и </a:t>
            </a:r>
            <a:r>
              <a:rPr lang="ru-RU" b="1" dirty="0"/>
              <a:t>лаки</a:t>
            </a:r>
            <a:r>
              <a:rPr lang="ru-RU" dirty="0"/>
              <a:t> </a:t>
            </a:r>
            <a:r>
              <a:rPr lang="ru-RU" b="1" dirty="0"/>
              <a:t>обојени</a:t>
            </a:r>
            <a:r>
              <a:rPr lang="ru-RU" dirty="0"/>
              <a:t> метали: </a:t>
            </a:r>
            <a:r>
              <a:rPr lang="ru-RU" b="1" dirty="0"/>
              <a:t>алуминијум</a:t>
            </a:r>
            <a:r>
              <a:rPr lang="ru-RU" dirty="0"/>
              <a:t>, </a:t>
            </a:r>
            <a:r>
              <a:rPr lang="ru-RU" b="1" dirty="0"/>
              <a:t>магнезијум</a:t>
            </a:r>
            <a:r>
              <a:rPr lang="ru-RU" dirty="0"/>
              <a:t>, </a:t>
            </a:r>
            <a:r>
              <a:rPr lang="ru-RU" b="1" dirty="0"/>
              <a:t>титан</a:t>
            </a:r>
            <a:r>
              <a:rPr lang="ru-RU" dirty="0"/>
              <a:t>...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11291</Words>
  <Application>WPS Presentation</Application>
  <PresentationFormat>Widescreen</PresentationFormat>
  <Paragraphs>320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3" baseType="lpstr">
      <vt:lpstr>Arial</vt:lpstr>
      <vt:lpstr>SimSun</vt:lpstr>
      <vt:lpstr>Wingdings</vt:lpstr>
      <vt:lpstr>Calibri</vt:lpstr>
      <vt:lpstr>Source Sans Pro</vt:lpstr>
      <vt:lpstr>Century Gothic</vt:lpstr>
      <vt:lpstr>Segoe Print</vt:lpstr>
      <vt:lpstr>Microsoft YaHei</vt:lpstr>
      <vt:lpstr/>
      <vt:lpstr>Arial Unicode MS</vt:lpstr>
      <vt:lpstr>Georgia</vt:lpstr>
      <vt:lpstr>Wingdings 2</vt:lpstr>
      <vt:lpstr>Calibri</vt:lpstr>
      <vt:lpstr>Wingdings</vt:lpstr>
      <vt:lpstr>Gear Drives</vt:lpstr>
      <vt:lpstr>Ресурси и производња</vt:lpstr>
      <vt:lpstr>Природна богатства и природни ресурси на Земљи </vt:lpstr>
      <vt:lpstr>Екологија, рециклажа</vt:lpstr>
      <vt:lpstr>Материјали у машинству</vt:lpstr>
      <vt:lpstr>Материјали у машинству</vt:lpstr>
      <vt:lpstr>Метални материјали</vt:lpstr>
      <vt:lpstr>Чисти метали - гвожђе</vt:lpstr>
      <vt:lpstr>Чисти метали - гвожђе</vt:lpstr>
      <vt:lpstr>Обојени метали</vt:lpstr>
      <vt:lpstr>Обојени метали -</vt:lpstr>
      <vt:lpstr>Обојени метали -</vt:lpstr>
      <vt:lpstr>Обојени метали -</vt:lpstr>
      <vt:lpstr>Обојени метали -</vt:lpstr>
      <vt:lpstr>Обојени метали -</vt:lpstr>
      <vt:lpstr>Неметали </vt:lpstr>
      <vt:lpstr>Погонски материјали</vt:lpstr>
      <vt:lpstr>Погонски материјали</vt:lpstr>
      <vt:lpstr>Погонски материјали</vt:lpstr>
      <vt:lpstr>Погонски материјали</vt:lpstr>
      <vt:lpstr>Kомпозитни материјали</vt:lpstr>
      <vt:lpstr>Kомпозитни материјали</vt:lpstr>
      <vt:lpstr>Kомпозитни материјали</vt:lpstr>
      <vt:lpstr>Својства метала и легура</vt:lpstr>
      <vt:lpstr>Својства метала и легура</vt:lpstr>
      <vt:lpstr>Својства метала и легура</vt:lpstr>
      <vt:lpstr>Својства метала и легура</vt:lpstr>
      <vt:lpstr>Својства метала и легура</vt:lpstr>
      <vt:lpstr>Својства метала и легура</vt:lpstr>
      <vt:lpstr>Својства метала и легура</vt:lpstr>
      <vt:lpstr>Својства метала и легура</vt:lpstr>
      <vt:lpstr>Својства метала и легура</vt:lpstr>
      <vt:lpstr>Мерење и контрола</vt:lpstr>
      <vt:lpstr>Мерење, мерна средства и контрола</vt:lpstr>
      <vt:lpstr>Мерење дужине</vt:lpstr>
      <vt:lpstr>Мерење помичним мерилом са нонијусом</vt:lpstr>
      <vt:lpstr>Мерење помичним мерилом са нонијусом</vt:lpstr>
      <vt:lpstr>Мерење микрометром</vt:lpstr>
      <vt:lpstr>Компаратори</vt:lpstr>
      <vt:lpstr>Контрола</vt:lpstr>
      <vt:lpstr>Мерење углова</vt:lpstr>
      <vt:lpstr>Мерење масе</vt:lpstr>
      <vt:lpstr>Дигитална мерила</vt:lpstr>
      <vt:lpstr>Мерење силе и момента</vt:lpstr>
      <vt:lpstr>Размеравање и обележавање</vt:lpstr>
      <vt:lpstr>Примери</vt:lpstr>
      <vt:lpstr>Примери</vt:lpstr>
      <vt:lpstr>Примери</vt:lpstr>
      <vt:lpstr>Питања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Ресурси и производња</dc:title>
  <dc:creator>strahinja.nastic@outlook.com</dc:creator>
  <cp:lastModifiedBy>Stari grad</cp:lastModifiedBy>
  <cp:revision>27</cp:revision>
  <dcterms:created xsi:type="dcterms:W3CDTF">2022-12-20T08:11:00Z</dcterms:created>
  <dcterms:modified xsi:type="dcterms:W3CDTF">2023-02-12T21:43:56Z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